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Raleway"/>
      <p:regular r:id="rId45"/>
      <p:bold r:id="rId46"/>
      <p:italic r:id="rId47"/>
      <p:boldItalic r:id="rId48"/>
    </p:embeddedFont>
    <p:embeddedFont>
      <p:font typeface="Archivo Black"/>
      <p:regular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50" roundtripDataSignature="AMtx7mgpjMtOsQqyE29DY/K3nUzRNsje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aleway-bold.fntdata"/><Relationship Id="rId45" Type="http://schemas.openxmlformats.org/officeDocument/2006/relationships/font" Target="fonts/Ralew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aleway-boldItalic.fntdata"/><Relationship Id="rId47" Type="http://schemas.openxmlformats.org/officeDocument/2006/relationships/font" Target="fonts/Raleway-italic.fntdata"/><Relationship Id="rId49" Type="http://schemas.openxmlformats.org/officeDocument/2006/relationships/font" Target="fonts/ArchivoBlack-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We want W c“large” so that W c−1is “small”, requiring small amount of input energy to move around the state space. There are a number of possible metrics for the size of W c , several of which we now discuss.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Intuitively, submodularity is a diminishing returns property where adding an element to a smaller set gives a larger gain than adding one to a larger set.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Intuitively, submodularity is a diminishing returns property where adding an element to a smaller set gives a larger gain than adding one to a larger set.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These measures provide more relevant quantities of centrality than purely graph based measures in the context of dynamical systems and control, and can give quite a different view of what nodes are important.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8" name="Google Shape;56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8" name="Google Shape;59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41"/>
          <p:cNvSpPr txBox="1"/>
          <p:nvPr>
            <p:ph type="ctrTitle"/>
          </p:nvPr>
        </p:nvSpPr>
        <p:spPr>
          <a:xfrm>
            <a:off x="713226" y="756100"/>
            <a:ext cx="4777500" cy="2698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191919"/>
              </a:buClr>
              <a:buSzPts val="5200"/>
              <a:buNone/>
              <a:defRPr sz="49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10" name="Google Shape;10;p41"/>
          <p:cNvSpPr txBox="1"/>
          <p:nvPr>
            <p:ph idx="1" type="subTitle"/>
          </p:nvPr>
        </p:nvSpPr>
        <p:spPr>
          <a:xfrm>
            <a:off x="713213" y="3847733"/>
            <a:ext cx="4777500" cy="3975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41"/>
          <p:cNvSpPr/>
          <p:nvPr/>
        </p:nvSpPr>
        <p:spPr>
          <a:xfrm flipH="1">
            <a:off x="7129200" y="150"/>
            <a:ext cx="2014800" cy="51435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 name="Google Shape;12;p41"/>
          <p:cNvGrpSpPr/>
          <p:nvPr/>
        </p:nvGrpSpPr>
        <p:grpSpPr>
          <a:xfrm>
            <a:off x="7371757" y="3976747"/>
            <a:ext cx="739550" cy="887698"/>
            <a:chOff x="7371757" y="3976747"/>
            <a:chExt cx="739550" cy="887698"/>
          </a:xfrm>
        </p:grpSpPr>
        <p:sp>
          <p:nvSpPr>
            <p:cNvPr id="13" name="Google Shape;13;p41"/>
            <p:cNvSpPr/>
            <p:nvPr/>
          </p:nvSpPr>
          <p:spPr>
            <a:xfrm>
              <a:off x="7371757"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41"/>
            <p:cNvSpPr/>
            <p:nvPr/>
          </p:nvSpPr>
          <p:spPr>
            <a:xfrm>
              <a:off x="7371757"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41"/>
            <p:cNvSpPr/>
            <p:nvPr/>
          </p:nvSpPr>
          <p:spPr>
            <a:xfrm>
              <a:off x="7371757"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41"/>
            <p:cNvSpPr/>
            <p:nvPr/>
          </p:nvSpPr>
          <p:spPr>
            <a:xfrm>
              <a:off x="7371757"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41"/>
            <p:cNvSpPr/>
            <p:nvPr/>
          </p:nvSpPr>
          <p:spPr>
            <a:xfrm>
              <a:off x="7653632"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41"/>
            <p:cNvSpPr/>
            <p:nvPr/>
          </p:nvSpPr>
          <p:spPr>
            <a:xfrm>
              <a:off x="7653632"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41"/>
            <p:cNvSpPr/>
            <p:nvPr/>
          </p:nvSpPr>
          <p:spPr>
            <a:xfrm>
              <a:off x="7653632"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41"/>
            <p:cNvSpPr/>
            <p:nvPr/>
          </p:nvSpPr>
          <p:spPr>
            <a:xfrm>
              <a:off x="7653632"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1"/>
            <p:cNvSpPr/>
            <p:nvPr/>
          </p:nvSpPr>
          <p:spPr>
            <a:xfrm>
              <a:off x="7935507"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41"/>
            <p:cNvSpPr/>
            <p:nvPr/>
          </p:nvSpPr>
          <p:spPr>
            <a:xfrm>
              <a:off x="7935507"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41"/>
            <p:cNvSpPr/>
            <p:nvPr/>
          </p:nvSpPr>
          <p:spPr>
            <a:xfrm>
              <a:off x="7935507"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41"/>
            <p:cNvSpPr/>
            <p:nvPr/>
          </p:nvSpPr>
          <p:spPr>
            <a:xfrm>
              <a:off x="7935507"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4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27" name="Google Shape;27;p42"/>
          <p:cNvCxnSpPr/>
          <p:nvPr/>
        </p:nvCxnSpPr>
        <p:spPr>
          <a:xfrm rot="10800000">
            <a:off x="354600" y="4837010"/>
            <a:ext cx="8789400" cy="0"/>
          </a:xfrm>
          <a:prstGeom prst="straightConnector1">
            <a:avLst/>
          </a:prstGeom>
          <a:noFill/>
          <a:ln cap="flat" cmpd="sng" w="9525">
            <a:solidFill>
              <a:schemeClr val="dk1"/>
            </a:solidFill>
            <a:prstDash val="solid"/>
            <a:round/>
            <a:headEnd len="sm" w="sm" type="none"/>
            <a:tailEnd len="sm" w="sm" type="none"/>
          </a:ln>
        </p:spPr>
      </p:cxnSp>
      <p:sp>
        <p:nvSpPr>
          <p:cNvPr id="28" name="Google Shape;28;p42"/>
          <p:cNvSpPr/>
          <p:nvPr/>
        </p:nvSpPr>
        <p:spPr>
          <a:xfrm>
            <a:off x="-20657" y="150"/>
            <a:ext cx="375300" cy="51435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 name="Google Shape;29;p42"/>
          <p:cNvGrpSpPr/>
          <p:nvPr/>
        </p:nvGrpSpPr>
        <p:grpSpPr>
          <a:xfrm flipH="1">
            <a:off x="7966220" y="186773"/>
            <a:ext cx="887795" cy="175887"/>
            <a:chOff x="2284850" y="131975"/>
            <a:chExt cx="1720200" cy="340800"/>
          </a:xfrm>
        </p:grpSpPr>
        <p:sp>
          <p:nvSpPr>
            <p:cNvPr id="30" name="Google Shape;30;p42"/>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42"/>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2"/>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2"/>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43"/>
          <p:cNvSpPr txBox="1"/>
          <p:nvPr>
            <p:ph type="title"/>
          </p:nvPr>
        </p:nvSpPr>
        <p:spPr>
          <a:xfrm>
            <a:off x="764175" y="1962000"/>
            <a:ext cx="4278900" cy="91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6" name="Google Shape;36;p43"/>
          <p:cNvSpPr txBox="1"/>
          <p:nvPr>
            <p:ph idx="2" type="title"/>
          </p:nvPr>
        </p:nvSpPr>
        <p:spPr>
          <a:xfrm>
            <a:off x="857150" y="977850"/>
            <a:ext cx="1463100" cy="887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37" name="Google Shape;37;p43"/>
          <p:cNvSpPr txBox="1"/>
          <p:nvPr>
            <p:ph idx="1" type="subTitle"/>
          </p:nvPr>
        </p:nvSpPr>
        <p:spPr>
          <a:xfrm>
            <a:off x="764175" y="3181050"/>
            <a:ext cx="4278900" cy="375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43"/>
          <p:cNvSpPr/>
          <p:nvPr/>
        </p:nvSpPr>
        <p:spPr>
          <a:xfrm flipH="1">
            <a:off x="5298300" y="150"/>
            <a:ext cx="3845700" cy="51435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 name="Google Shape;39;p43"/>
          <p:cNvGrpSpPr/>
          <p:nvPr/>
        </p:nvGrpSpPr>
        <p:grpSpPr>
          <a:xfrm flipH="1" rot="10800000">
            <a:off x="6851382" y="1633371"/>
            <a:ext cx="457675" cy="1877049"/>
            <a:chOff x="7691232" y="2709546"/>
            <a:chExt cx="457675" cy="1877049"/>
          </a:xfrm>
        </p:grpSpPr>
        <p:grpSp>
          <p:nvGrpSpPr>
            <p:cNvPr id="40" name="Google Shape;40;p43"/>
            <p:cNvGrpSpPr/>
            <p:nvPr/>
          </p:nvGrpSpPr>
          <p:grpSpPr>
            <a:xfrm>
              <a:off x="7691232" y="3698897"/>
              <a:ext cx="457675" cy="887698"/>
              <a:chOff x="7371757" y="3976747"/>
              <a:chExt cx="457675" cy="887698"/>
            </a:xfrm>
          </p:grpSpPr>
          <p:sp>
            <p:nvSpPr>
              <p:cNvPr id="41" name="Google Shape;41;p43"/>
              <p:cNvSpPr/>
              <p:nvPr/>
            </p:nvSpPr>
            <p:spPr>
              <a:xfrm>
                <a:off x="7371757"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43"/>
              <p:cNvSpPr/>
              <p:nvPr/>
            </p:nvSpPr>
            <p:spPr>
              <a:xfrm>
                <a:off x="7371757"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43"/>
              <p:cNvSpPr/>
              <p:nvPr/>
            </p:nvSpPr>
            <p:spPr>
              <a:xfrm>
                <a:off x="7371757"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43"/>
              <p:cNvSpPr/>
              <p:nvPr/>
            </p:nvSpPr>
            <p:spPr>
              <a:xfrm>
                <a:off x="7371757"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43"/>
              <p:cNvSpPr/>
              <p:nvPr/>
            </p:nvSpPr>
            <p:spPr>
              <a:xfrm>
                <a:off x="7653632"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43"/>
              <p:cNvSpPr/>
              <p:nvPr/>
            </p:nvSpPr>
            <p:spPr>
              <a:xfrm>
                <a:off x="7653632"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43"/>
              <p:cNvSpPr/>
              <p:nvPr/>
            </p:nvSpPr>
            <p:spPr>
              <a:xfrm>
                <a:off x="7653632"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43"/>
              <p:cNvSpPr/>
              <p:nvPr/>
            </p:nvSpPr>
            <p:spPr>
              <a:xfrm>
                <a:off x="7653632"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 name="Google Shape;49;p43"/>
            <p:cNvGrpSpPr/>
            <p:nvPr/>
          </p:nvGrpSpPr>
          <p:grpSpPr>
            <a:xfrm>
              <a:off x="7691232" y="2709546"/>
              <a:ext cx="457675" cy="887698"/>
              <a:chOff x="7371757" y="3976747"/>
              <a:chExt cx="457675" cy="887698"/>
            </a:xfrm>
          </p:grpSpPr>
          <p:sp>
            <p:nvSpPr>
              <p:cNvPr id="50" name="Google Shape;50;p43"/>
              <p:cNvSpPr/>
              <p:nvPr/>
            </p:nvSpPr>
            <p:spPr>
              <a:xfrm>
                <a:off x="7371757"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43"/>
              <p:cNvSpPr/>
              <p:nvPr/>
            </p:nvSpPr>
            <p:spPr>
              <a:xfrm>
                <a:off x="7371757"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43"/>
              <p:cNvSpPr/>
              <p:nvPr/>
            </p:nvSpPr>
            <p:spPr>
              <a:xfrm>
                <a:off x="7371757"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3"/>
              <p:cNvSpPr/>
              <p:nvPr/>
            </p:nvSpPr>
            <p:spPr>
              <a:xfrm>
                <a:off x="7371757"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43"/>
              <p:cNvSpPr/>
              <p:nvPr/>
            </p:nvSpPr>
            <p:spPr>
              <a:xfrm>
                <a:off x="7653632"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43"/>
              <p:cNvSpPr/>
              <p:nvPr/>
            </p:nvSpPr>
            <p:spPr>
              <a:xfrm>
                <a:off x="7653632"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43"/>
              <p:cNvSpPr/>
              <p:nvPr/>
            </p:nvSpPr>
            <p:spPr>
              <a:xfrm>
                <a:off x="7653632"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43"/>
              <p:cNvSpPr/>
              <p:nvPr/>
            </p:nvSpPr>
            <p:spPr>
              <a:xfrm>
                <a:off x="7653632"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58" name="Shape 58"/>
        <p:cNvGrpSpPr/>
        <p:nvPr/>
      </p:nvGrpSpPr>
      <p:grpSpPr>
        <a:xfrm>
          <a:off x="0" y="0"/>
          <a:ext cx="0" cy="0"/>
          <a:chOff x="0" y="0"/>
          <a:chExt cx="0" cy="0"/>
        </a:xfrm>
      </p:grpSpPr>
      <p:sp>
        <p:nvSpPr>
          <p:cNvPr id="59" name="Google Shape;59;p44"/>
          <p:cNvSpPr txBox="1"/>
          <p:nvPr>
            <p:ph idx="1" type="subTitle"/>
          </p:nvPr>
        </p:nvSpPr>
        <p:spPr>
          <a:xfrm>
            <a:off x="5080676" y="1729825"/>
            <a:ext cx="3350100" cy="20919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44"/>
          <p:cNvSpPr txBox="1"/>
          <p:nvPr>
            <p:ph idx="2" type="subTitle"/>
          </p:nvPr>
        </p:nvSpPr>
        <p:spPr>
          <a:xfrm>
            <a:off x="1415775" y="1729825"/>
            <a:ext cx="3350100" cy="20919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cxnSp>
        <p:nvCxnSpPr>
          <p:cNvPr id="61" name="Google Shape;61;p44"/>
          <p:cNvCxnSpPr/>
          <p:nvPr/>
        </p:nvCxnSpPr>
        <p:spPr>
          <a:xfrm rot="10800000">
            <a:off x="354600" y="4837010"/>
            <a:ext cx="8789400" cy="0"/>
          </a:xfrm>
          <a:prstGeom prst="straightConnector1">
            <a:avLst/>
          </a:prstGeom>
          <a:noFill/>
          <a:ln cap="flat" cmpd="sng" w="9525">
            <a:solidFill>
              <a:schemeClr val="dk1"/>
            </a:solidFill>
            <a:prstDash val="solid"/>
            <a:round/>
            <a:headEnd len="sm" w="sm" type="none"/>
            <a:tailEnd len="sm" w="sm" type="none"/>
          </a:ln>
        </p:spPr>
      </p:cxnSp>
      <p:sp>
        <p:nvSpPr>
          <p:cNvPr id="62" name="Google Shape;62;p44"/>
          <p:cNvSpPr/>
          <p:nvPr/>
        </p:nvSpPr>
        <p:spPr>
          <a:xfrm>
            <a:off x="-20657" y="150"/>
            <a:ext cx="713100" cy="51435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44"/>
          <p:cNvSpPr txBox="1"/>
          <p:nvPr>
            <p:ph type="title"/>
          </p:nvPr>
        </p:nvSpPr>
        <p:spPr>
          <a:xfrm>
            <a:off x="1415775" y="445025"/>
            <a:ext cx="70083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1">
    <p:spTree>
      <p:nvGrpSpPr>
        <p:cNvPr id="64" name="Shape 64"/>
        <p:cNvGrpSpPr/>
        <p:nvPr/>
      </p:nvGrpSpPr>
      <p:grpSpPr>
        <a:xfrm>
          <a:off x="0" y="0"/>
          <a:ext cx="0" cy="0"/>
          <a:chOff x="0" y="0"/>
          <a:chExt cx="0" cy="0"/>
        </a:xfrm>
      </p:grpSpPr>
      <p:sp>
        <p:nvSpPr>
          <p:cNvPr id="65" name="Google Shape;65;p45"/>
          <p:cNvSpPr/>
          <p:nvPr/>
        </p:nvSpPr>
        <p:spPr>
          <a:xfrm flipH="1">
            <a:off x="7129200" y="150"/>
            <a:ext cx="2014800" cy="51435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6" name="Google Shape;66;p45"/>
          <p:cNvCxnSpPr/>
          <p:nvPr/>
        </p:nvCxnSpPr>
        <p:spPr>
          <a:xfrm flipH="1" rot="10800000">
            <a:off x="-19200" y="4863951"/>
            <a:ext cx="7148400" cy="9300"/>
          </a:xfrm>
          <a:prstGeom prst="straightConnector1">
            <a:avLst/>
          </a:prstGeom>
          <a:noFill/>
          <a:ln cap="flat" cmpd="sng" w="9525">
            <a:solidFill>
              <a:schemeClr val="dk1"/>
            </a:solidFill>
            <a:prstDash val="solid"/>
            <a:round/>
            <a:headEnd len="sm" w="sm" type="none"/>
            <a:tailEnd len="sm" w="sm" type="none"/>
          </a:ln>
        </p:spPr>
      </p:cxnSp>
      <p:grpSp>
        <p:nvGrpSpPr>
          <p:cNvPr id="67" name="Google Shape;67;p45"/>
          <p:cNvGrpSpPr/>
          <p:nvPr/>
        </p:nvGrpSpPr>
        <p:grpSpPr>
          <a:xfrm>
            <a:off x="269328" y="269127"/>
            <a:ext cx="8249354" cy="1636292"/>
            <a:chOff x="269328" y="269127"/>
            <a:chExt cx="8249354" cy="1636292"/>
          </a:xfrm>
        </p:grpSpPr>
        <p:grpSp>
          <p:nvGrpSpPr>
            <p:cNvPr id="68" name="Google Shape;68;p45"/>
            <p:cNvGrpSpPr/>
            <p:nvPr/>
          </p:nvGrpSpPr>
          <p:grpSpPr>
            <a:xfrm flipH="1" rot="10800000">
              <a:off x="8061007" y="1017721"/>
              <a:ext cx="457675" cy="887698"/>
              <a:chOff x="7371757" y="3976747"/>
              <a:chExt cx="457675" cy="887698"/>
            </a:xfrm>
          </p:grpSpPr>
          <p:sp>
            <p:nvSpPr>
              <p:cNvPr id="69" name="Google Shape;69;p45"/>
              <p:cNvSpPr/>
              <p:nvPr/>
            </p:nvSpPr>
            <p:spPr>
              <a:xfrm>
                <a:off x="7371757"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45"/>
              <p:cNvSpPr/>
              <p:nvPr/>
            </p:nvSpPr>
            <p:spPr>
              <a:xfrm>
                <a:off x="7371757"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45"/>
              <p:cNvSpPr/>
              <p:nvPr/>
            </p:nvSpPr>
            <p:spPr>
              <a:xfrm>
                <a:off x="7371757"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45"/>
              <p:cNvSpPr/>
              <p:nvPr/>
            </p:nvSpPr>
            <p:spPr>
              <a:xfrm>
                <a:off x="7371757"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45"/>
              <p:cNvSpPr/>
              <p:nvPr/>
            </p:nvSpPr>
            <p:spPr>
              <a:xfrm>
                <a:off x="7653632"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45"/>
              <p:cNvSpPr/>
              <p:nvPr/>
            </p:nvSpPr>
            <p:spPr>
              <a:xfrm>
                <a:off x="7653632"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45"/>
              <p:cNvSpPr/>
              <p:nvPr/>
            </p:nvSpPr>
            <p:spPr>
              <a:xfrm>
                <a:off x="7653632"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45"/>
              <p:cNvSpPr/>
              <p:nvPr/>
            </p:nvSpPr>
            <p:spPr>
              <a:xfrm>
                <a:off x="7653632"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7" name="Google Shape;77;p45"/>
            <p:cNvGrpSpPr/>
            <p:nvPr/>
          </p:nvGrpSpPr>
          <p:grpSpPr>
            <a:xfrm>
              <a:off x="269328" y="269127"/>
              <a:ext cx="887795" cy="175887"/>
              <a:chOff x="2284850" y="131975"/>
              <a:chExt cx="1720200" cy="340800"/>
            </a:xfrm>
          </p:grpSpPr>
          <p:sp>
            <p:nvSpPr>
              <p:cNvPr id="78" name="Google Shape;78;p45"/>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45"/>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45"/>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45"/>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82" name="Google Shape;82;p45"/>
          <p:cNvSpPr txBox="1"/>
          <p:nvPr>
            <p:ph type="title"/>
          </p:nvPr>
        </p:nvSpPr>
        <p:spPr>
          <a:xfrm>
            <a:off x="720000" y="445025"/>
            <a:ext cx="64092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83" name="Google Shape;83;p45"/>
          <p:cNvSpPr txBox="1"/>
          <p:nvPr>
            <p:ph idx="1" type="body"/>
          </p:nvPr>
        </p:nvSpPr>
        <p:spPr>
          <a:xfrm>
            <a:off x="720000" y="1215750"/>
            <a:ext cx="6409200" cy="3388200"/>
          </a:xfrm>
          <a:prstGeom prst="rect">
            <a:avLst/>
          </a:prstGeom>
          <a:noFill/>
          <a:ln>
            <a:noFill/>
          </a:ln>
        </p:spPr>
        <p:txBody>
          <a:bodyPr anchorCtr="0" anchor="t" bIns="91425" lIns="91425" spcFirstLastPara="1" rIns="91425" wrap="square" tIns="91425">
            <a:noAutofit/>
          </a:bodyPr>
          <a:lstStyle>
            <a:lvl1pPr indent="-279400" lvl="0" marL="457200" algn="l">
              <a:lnSpc>
                <a:spcPct val="115000"/>
              </a:lnSpc>
              <a:spcBef>
                <a:spcPts val="0"/>
              </a:spcBef>
              <a:spcAft>
                <a:spcPts val="0"/>
              </a:spcAft>
              <a:buClr>
                <a:srgbClr val="333333"/>
              </a:buClr>
              <a:buSzPts val="800"/>
              <a:buFont typeface="Nunito Light"/>
              <a:buChar char="●"/>
              <a:defRPr/>
            </a:lvl1pPr>
            <a:lvl2pPr indent="-304800" lvl="1" marL="914400" algn="l">
              <a:lnSpc>
                <a:spcPct val="115000"/>
              </a:lnSpc>
              <a:spcBef>
                <a:spcPts val="0"/>
              </a:spcBef>
              <a:spcAft>
                <a:spcPts val="0"/>
              </a:spcAft>
              <a:buClr>
                <a:srgbClr val="333333"/>
              </a:buClr>
              <a:buSzPts val="1200"/>
              <a:buFont typeface="Nunito Light"/>
              <a:buChar char="○"/>
              <a:defRPr/>
            </a:lvl2pPr>
            <a:lvl3pPr indent="-304800" lvl="2" marL="1371600" algn="l">
              <a:lnSpc>
                <a:spcPct val="100000"/>
              </a:lnSpc>
              <a:spcBef>
                <a:spcPts val="0"/>
              </a:spcBef>
              <a:spcAft>
                <a:spcPts val="0"/>
              </a:spcAft>
              <a:buClr>
                <a:srgbClr val="FFC800"/>
              </a:buClr>
              <a:buSzPts val="1200"/>
              <a:buFont typeface="Nunito Light"/>
              <a:buChar char="■"/>
              <a:defRPr/>
            </a:lvl3pPr>
            <a:lvl4pPr indent="-304800" lvl="3" marL="1828800" algn="l">
              <a:lnSpc>
                <a:spcPct val="100000"/>
              </a:lnSpc>
              <a:spcBef>
                <a:spcPts val="0"/>
              </a:spcBef>
              <a:spcAft>
                <a:spcPts val="0"/>
              </a:spcAft>
              <a:buClr>
                <a:srgbClr val="FFC800"/>
              </a:buClr>
              <a:buSzPts val="1200"/>
              <a:buFont typeface="Nunito Light"/>
              <a:buChar char="●"/>
              <a:defRPr/>
            </a:lvl4pPr>
            <a:lvl5pPr indent="-304800" lvl="4" marL="2286000" algn="l">
              <a:lnSpc>
                <a:spcPct val="100000"/>
              </a:lnSpc>
              <a:spcBef>
                <a:spcPts val="0"/>
              </a:spcBef>
              <a:spcAft>
                <a:spcPts val="0"/>
              </a:spcAft>
              <a:buSzPts val="1200"/>
              <a:buFont typeface="Nunito Light"/>
              <a:buChar char="○"/>
              <a:defRPr/>
            </a:lvl5pPr>
            <a:lvl6pPr indent="-304800" lvl="5" marL="2743200" algn="l">
              <a:lnSpc>
                <a:spcPct val="100000"/>
              </a:lnSpc>
              <a:spcBef>
                <a:spcPts val="0"/>
              </a:spcBef>
              <a:spcAft>
                <a:spcPts val="0"/>
              </a:spcAft>
              <a:buSzPts val="1200"/>
              <a:buFont typeface="Nunito Light"/>
              <a:buChar char="■"/>
              <a:defRPr/>
            </a:lvl6pPr>
            <a:lvl7pPr indent="-304800" lvl="6" marL="3200400" algn="l">
              <a:lnSpc>
                <a:spcPct val="100000"/>
              </a:lnSpc>
              <a:spcBef>
                <a:spcPts val="0"/>
              </a:spcBef>
              <a:spcAft>
                <a:spcPts val="0"/>
              </a:spcAft>
              <a:buSzPts val="1200"/>
              <a:buFont typeface="Nunito Light"/>
              <a:buChar char="●"/>
              <a:defRPr/>
            </a:lvl7pPr>
            <a:lvl8pPr indent="-304800" lvl="7" marL="3657600" algn="l">
              <a:lnSpc>
                <a:spcPct val="100000"/>
              </a:lnSpc>
              <a:spcBef>
                <a:spcPts val="0"/>
              </a:spcBef>
              <a:spcAft>
                <a:spcPts val="0"/>
              </a:spcAft>
              <a:buSzPts val="1200"/>
              <a:buFont typeface="Nunito Light"/>
              <a:buChar char="○"/>
              <a:defRPr/>
            </a:lvl8pPr>
            <a:lvl9pPr indent="-304800" lvl="8" marL="4114800" algn="l">
              <a:lnSpc>
                <a:spcPct val="100000"/>
              </a:lnSpc>
              <a:spcBef>
                <a:spcPts val="0"/>
              </a:spcBef>
              <a:spcAft>
                <a:spcPts val="0"/>
              </a:spcAft>
              <a:buSzPts val="1200"/>
              <a:buFont typeface="Nunito Light"/>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4" name="Shape 84"/>
        <p:cNvGrpSpPr/>
        <p:nvPr/>
      </p:nvGrpSpPr>
      <p:grpSpPr>
        <a:xfrm>
          <a:off x="0" y="0"/>
          <a:ext cx="0" cy="0"/>
          <a:chOff x="0" y="0"/>
          <a:chExt cx="0" cy="0"/>
        </a:xfrm>
      </p:grpSpPr>
      <p:sp>
        <p:nvSpPr>
          <p:cNvPr id="85" name="Google Shape;85;p46"/>
          <p:cNvSpPr/>
          <p:nvPr/>
        </p:nvSpPr>
        <p:spPr>
          <a:xfrm flipH="1">
            <a:off x="6980700" y="150"/>
            <a:ext cx="2163300" cy="51435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46"/>
          <p:cNvSpPr txBox="1"/>
          <p:nvPr>
            <p:ph type="title"/>
          </p:nvPr>
        </p:nvSpPr>
        <p:spPr>
          <a:xfrm>
            <a:off x="713225" y="945650"/>
            <a:ext cx="5607000" cy="2529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6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grpSp>
        <p:nvGrpSpPr>
          <p:cNvPr id="87" name="Google Shape;87;p46"/>
          <p:cNvGrpSpPr/>
          <p:nvPr/>
        </p:nvGrpSpPr>
        <p:grpSpPr>
          <a:xfrm>
            <a:off x="7683925" y="745396"/>
            <a:ext cx="745133" cy="1877049"/>
            <a:chOff x="7580032" y="910721"/>
            <a:chExt cx="745133" cy="1877049"/>
          </a:xfrm>
        </p:grpSpPr>
        <p:grpSp>
          <p:nvGrpSpPr>
            <p:cNvPr id="88" name="Google Shape;88;p46"/>
            <p:cNvGrpSpPr/>
            <p:nvPr/>
          </p:nvGrpSpPr>
          <p:grpSpPr>
            <a:xfrm flipH="1" rot="10800000">
              <a:off x="7580032" y="910721"/>
              <a:ext cx="175800" cy="1877049"/>
              <a:chOff x="7691232" y="2709546"/>
              <a:chExt cx="175800" cy="1877049"/>
            </a:xfrm>
          </p:grpSpPr>
          <p:grpSp>
            <p:nvGrpSpPr>
              <p:cNvPr id="89" name="Google Shape;89;p46"/>
              <p:cNvGrpSpPr/>
              <p:nvPr/>
            </p:nvGrpSpPr>
            <p:grpSpPr>
              <a:xfrm>
                <a:off x="7691232" y="3698897"/>
                <a:ext cx="175800" cy="887698"/>
                <a:chOff x="7371757" y="3976747"/>
                <a:chExt cx="175800" cy="887698"/>
              </a:xfrm>
            </p:grpSpPr>
            <p:sp>
              <p:nvSpPr>
                <p:cNvPr id="90" name="Google Shape;90;p46"/>
                <p:cNvSpPr/>
                <p:nvPr/>
              </p:nvSpPr>
              <p:spPr>
                <a:xfrm>
                  <a:off x="7371757"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46"/>
                <p:cNvSpPr/>
                <p:nvPr/>
              </p:nvSpPr>
              <p:spPr>
                <a:xfrm>
                  <a:off x="7371757"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46"/>
                <p:cNvSpPr/>
                <p:nvPr/>
              </p:nvSpPr>
              <p:spPr>
                <a:xfrm>
                  <a:off x="7371757"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46"/>
                <p:cNvSpPr/>
                <p:nvPr/>
              </p:nvSpPr>
              <p:spPr>
                <a:xfrm>
                  <a:off x="7371757"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 name="Google Shape;94;p46"/>
              <p:cNvGrpSpPr/>
              <p:nvPr/>
            </p:nvGrpSpPr>
            <p:grpSpPr>
              <a:xfrm>
                <a:off x="7691232" y="2709546"/>
                <a:ext cx="175800" cy="887698"/>
                <a:chOff x="7371757" y="3976747"/>
                <a:chExt cx="175800" cy="887698"/>
              </a:xfrm>
            </p:grpSpPr>
            <p:sp>
              <p:nvSpPr>
                <p:cNvPr id="95" name="Google Shape;95;p46"/>
                <p:cNvSpPr/>
                <p:nvPr/>
              </p:nvSpPr>
              <p:spPr>
                <a:xfrm>
                  <a:off x="7371757"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46"/>
                <p:cNvSpPr/>
                <p:nvPr/>
              </p:nvSpPr>
              <p:spPr>
                <a:xfrm>
                  <a:off x="7371757"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46"/>
                <p:cNvSpPr/>
                <p:nvPr/>
              </p:nvSpPr>
              <p:spPr>
                <a:xfrm>
                  <a:off x="7371757"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46"/>
                <p:cNvSpPr/>
                <p:nvPr/>
              </p:nvSpPr>
              <p:spPr>
                <a:xfrm>
                  <a:off x="7371757"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99" name="Google Shape;99;p46"/>
            <p:cNvGrpSpPr/>
            <p:nvPr/>
          </p:nvGrpSpPr>
          <p:grpSpPr>
            <a:xfrm flipH="1" rot="10800000">
              <a:off x="7867490" y="910721"/>
              <a:ext cx="457675" cy="1877049"/>
              <a:chOff x="7691232" y="2709546"/>
              <a:chExt cx="457675" cy="1877049"/>
            </a:xfrm>
          </p:grpSpPr>
          <p:grpSp>
            <p:nvGrpSpPr>
              <p:cNvPr id="100" name="Google Shape;100;p46"/>
              <p:cNvGrpSpPr/>
              <p:nvPr/>
            </p:nvGrpSpPr>
            <p:grpSpPr>
              <a:xfrm>
                <a:off x="7691232" y="3698897"/>
                <a:ext cx="457675" cy="887698"/>
                <a:chOff x="7371757" y="3976747"/>
                <a:chExt cx="457675" cy="887698"/>
              </a:xfrm>
            </p:grpSpPr>
            <p:sp>
              <p:nvSpPr>
                <p:cNvPr id="101" name="Google Shape;101;p46"/>
                <p:cNvSpPr/>
                <p:nvPr/>
              </p:nvSpPr>
              <p:spPr>
                <a:xfrm>
                  <a:off x="7371757"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46"/>
                <p:cNvSpPr/>
                <p:nvPr/>
              </p:nvSpPr>
              <p:spPr>
                <a:xfrm>
                  <a:off x="7371757"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46"/>
                <p:cNvSpPr/>
                <p:nvPr/>
              </p:nvSpPr>
              <p:spPr>
                <a:xfrm>
                  <a:off x="7371757"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46"/>
                <p:cNvSpPr/>
                <p:nvPr/>
              </p:nvSpPr>
              <p:spPr>
                <a:xfrm>
                  <a:off x="7371757"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46"/>
                <p:cNvSpPr/>
                <p:nvPr/>
              </p:nvSpPr>
              <p:spPr>
                <a:xfrm>
                  <a:off x="7653632"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46"/>
                <p:cNvSpPr/>
                <p:nvPr/>
              </p:nvSpPr>
              <p:spPr>
                <a:xfrm>
                  <a:off x="7653632"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46"/>
                <p:cNvSpPr/>
                <p:nvPr/>
              </p:nvSpPr>
              <p:spPr>
                <a:xfrm>
                  <a:off x="7653632"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46"/>
                <p:cNvSpPr/>
                <p:nvPr/>
              </p:nvSpPr>
              <p:spPr>
                <a:xfrm>
                  <a:off x="7653632"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9" name="Google Shape;109;p46"/>
              <p:cNvGrpSpPr/>
              <p:nvPr/>
            </p:nvGrpSpPr>
            <p:grpSpPr>
              <a:xfrm>
                <a:off x="7691232" y="2709546"/>
                <a:ext cx="457675" cy="887698"/>
                <a:chOff x="7371757" y="3976747"/>
                <a:chExt cx="457675" cy="887698"/>
              </a:xfrm>
            </p:grpSpPr>
            <p:sp>
              <p:nvSpPr>
                <p:cNvPr id="110" name="Google Shape;110;p46"/>
                <p:cNvSpPr/>
                <p:nvPr/>
              </p:nvSpPr>
              <p:spPr>
                <a:xfrm>
                  <a:off x="7371757"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46"/>
                <p:cNvSpPr/>
                <p:nvPr/>
              </p:nvSpPr>
              <p:spPr>
                <a:xfrm>
                  <a:off x="7371757"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46"/>
                <p:cNvSpPr/>
                <p:nvPr/>
              </p:nvSpPr>
              <p:spPr>
                <a:xfrm>
                  <a:off x="7371757"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46"/>
                <p:cNvSpPr/>
                <p:nvPr/>
              </p:nvSpPr>
              <p:spPr>
                <a:xfrm>
                  <a:off x="7371757"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46"/>
                <p:cNvSpPr/>
                <p:nvPr/>
              </p:nvSpPr>
              <p:spPr>
                <a:xfrm>
                  <a:off x="7653632"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46"/>
                <p:cNvSpPr/>
                <p:nvPr/>
              </p:nvSpPr>
              <p:spPr>
                <a:xfrm>
                  <a:off x="7653632"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46"/>
                <p:cNvSpPr/>
                <p:nvPr/>
              </p:nvSpPr>
              <p:spPr>
                <a:xfrm>
                  <a:off x="7653632"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46"/>
                <p:cNvSpPr/>
                <p:nvPr/>
              </p:nvSpPr>
              <p:spPr>
                <a:xfrm>
                  <a:off x="7653632"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1"/>
        </a:solidFill>
      </p:bgPr>
    </p:bg>
    <p:spTree>
      <p:nvGrpSpPr>
        <p:cNvPr id="118" name="Shape 11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19" name="Shape 119"/>
        <p:cNvGrpSpPr/>
        <p:nvPr/>
      </p:nvGrpSpPr>
      <p:grpSpPr>
        <a:xfrm>
          <a:off x="0" y="0"/>
          <a:ext cx="0" cy="0"/>
          <a:chOff x="0" y="0"/>
          <a:chExt cx="0" cy="0"/>
        </a:xfrm>
      </p:grpSpPr>
      <p:cxnSp>
        <p:nvCxnSpPr>
          <p:cNvPr id="120" name="Google Shape;120;p48"/>
          <p:cNvCxnSpPr/>
          <p:nvPr/>
        </p:nvCxnSpPr>
        <p:spPr>
          <a:xfrm>
            <a:off x="-7" y="255420"/>
            <a:ext cx="8789400" cy="0"/>
          </a:xfrm>
          <a:prstGeom prst="straightConnector1">
            <a:avLst/>
          </a:prstGeom>
          <a:noFill/>
          <a:ln cap="flat" cmpd="sng" w="9525">
            <a:solidFill>
              <a:schemeClr val="dk1"/>
            </a:solidFill>
            <a:prstDash val="solid"/>
            <a:round/>
            <a:headEnd len="sm" w="sm" type="none"/>
            <a:tailEnd len="sm" w="sm" type="none"/>
          </a:ln>
        </p:spPr>
      </p:cxnSp>
      <p:grpSp>
        <p:nvGrpSpPr>
          <p:cNvPr id="121" name="Google Shape;121;p48"/>
          <p:cNvGrpSpPr/>
          <p:nvPr/>
        </p:nvGrpSpPr>
        <p:grpSpPr>
          <a:xfrm>
            <a:off x="269328" y="3823073"/>
            <a:ext cx="887795" cy="175887"/>
            <a:chOff x="-5191947" y="7177654"/>
            <a:chExt cx="1720200" cy="340800"/>
          </a:xfrm>
        </p:grpSpPr>
        <p:sp>
          <p:nvSpPr>
            <p:cNvPr id="122" name="Google Shape;122;p48"/>
            <p:cNvSpPr/>
            <p:nvPr/>
          </p:nvSpPr>
          <p:spPr>
            <a:xfrm rot="5400000">
              <a:off x="-5214897" y="7200604"/>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48"/>
            <p:cNvSpPr/>
            <p:nvPr/>
          </p:nvSpPr>
          <p:spPr>
            <a:xfrm rot="5400000">
              <a:off x="-4739797" y="7200604"/>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48"/>
            <p:cNvSpPr/>
            <p:nvPr/>
          </p:nvSpPr>
          <p:spPr>
            <a:xfrm rot="5400000">
              <a:off x="-4264697" y="7200604"/>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48"/>
            <p:cNvSpPr/>
            <p:nvPr/>
          </p:nvSpPr>
          <p:spPr>
            <a:xfrm rot="5400000">
              <a:off x="-3789597" y="7200604"/>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6" name="Google Shape;126;p48"/>
          <p:cNvSpPr/>
          <p:nvPr/>
        </p:nvSpPr>
        <p:spPr>
          <a:xfrm flipH="1">
            <a:off x="8768700" y="150"/>
            <a:ext cx="375300" cy="51435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27" name="Shape 127"/>
        <p:cNvGrpSpPr/>
        <p:nvPr/>
      </p:nvGrpSpPr>
      <p:grpSpPr>
        <a:xfrm>
          <a:off x="0" y="0"/>
          <a:ext cx="0" cy="0"/>
          <a:chOff x="0" y="0"/>
          <a:chExt cx="0" cy="0"/>
        </a:xfrm>
      </p:grpSpPr>
      <p:cxnSp>
        <p:nvCxnSpPr>
          <p:cNvPr id="128" name="Google Shape;128;p49"/>
          <p:cNvCxnSpPr/>
          <p:nvPr/>
        </p:nvCxnSpPr>
        <p:spPr>
          <a:xfrm rot="10800000">
            <a:off x="354600" y="539495"/>
            <a:ext cx="8789400" cy="0"/>
          </a:xfrm>
          <a:prstGeom prst="straightConnector1">
            <a:avLst/>
          </a:prstGeom>
          <a:noFill/>
          <a:ln cap="flat" cmpd="sng" w="9525">
            <a:solidFill>
              <a:schemeClr val="dk1"/>
            </a:solidFill>
            <a:prstDash val="solid"/>
            <a:round/>
            <a:headEnd len="sm" w="sm" type="none"/>
            <a:tailEnd len="sm" w="sm" type="none"/>
          </a:ln>
        </p:spPr>
      </p:cxnSp>
      <p:sp>
        <p:nvSpPr>
          <p:cNvPr id="129" name="Google Shape;129;p49"/>
          <p:cNvSpPr/>
          <p:nvPr/>
        </p:nvSpPr>
        <p:spPr>
          <a:xfrm>
            <a:off x="-7" y="150"/>
            <a:ext cx="3845700" cy="51435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0" name="Google Shape;130;p49"/>
          <p:cNvGrpSpPr/>
          <p:nvPr/>
        </p:nvGrpSpPr>
        <p:grpSpPr>
          <a:xfrm>
            <a:off x="1553061" y="1633371"/>
            <a:ext cx="3369104" cy="3282564"/>
            <a:chOff x="1553061" y="1633371"/>
            <a:chExt cx="3369104" cy="3282564"/>
          </a:xfrm>
        </p:grpSpPr>
        <p:grpSp>
          <p:nvGrpSpPr>
            <p:cNvPr id="131" name="Google Shape;131;p49"/>
            <p:cNvGrpSpPr/>
            <p:nvPr/>
          </p:nvGrpSpPr>
          <p:grpSpPr>
            <a:xfrm rot="10800000">
              <a:off x="1553061" y="1633371"/>
              <a:ext cx="457675" cy="1877049"/>
              <a:chOff x="7973107" y="2709546"/>
              <a:chExt cx="457675" cy="1877049"/>
            </a:xfrm>
          </p:grpSpPr>
          <p:grpSp>
            <p:nvGrpSpPr>
              <p:cNvPr id="132" name="Google Shape;132;p49"/>
              <p:cNvGrpSpPr/>
              <p:nvPr/>
            </p:nvGrpSpPr>
            <p:grpSpPr>
              <a:xfrm>
                <a:off x="7973107" y="3698897"/>
                <a:ext cx="457675" cy="887698"/>
                <a:chOff x="7653632" y="3976747"/>
                <a:chExt cx="457675" cy="887698"/>
              </a:xfrm>
            </p:grpSpPr>
            <p:sp>
              <p:nvSpPr>
                <p:cNvPr id="133" name="Google Shape;133;p49"/>
                <p:cNvSpPr/>
                <p:nvPr/>
              </p:nvSpPr>
              <p:spPr>
                <a:xfrm>
                  <a:off x="7653632"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49"/>
                <p:cNvSpPr/>
                <p:nvPr/>
              </p:nvSpPr>
              <p:spPr>
                <a:xfrm>
                  <a:off x="7653632"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49"/>
                <p:cNvSpPr/>
                <p:nvPr/>
              </p:nvSpPr>
              <p:spPr>
                <a:xfrm>
                  <a:off x="7653632"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49"/>
                <p:cNvSpPr/>
                <p:nvPr/>
              </p:nvSpPr>
              <p:spPr>
                <a:xfrm>
                  <a:off x="7653632"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9"/>
                <p:cNvSpPr/>
                <p:nvPr/>
              </p:nvSpPr>
              <p:spPr>
                <a:xfrm>
                  <a:off x="7935507"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49"/>
                <p:cNvSpPr/>
                <p:nvPr/>
              </p:nvSpPr>
              <p:spPr>
                <a:xfrm>
                  <a:off x="7935507"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49"/>
                <p:cNvSpPr/>
                <p:nvPr/>
              </p:nvSpPr>
              <p:spPr>
                <a:xfrm>
                  <a:off x="7935507"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9"/>
                <p:cNvSpPr/>
                <p:nvPr/>
              </p:nvSpPr>
              <p:spPr>
                <a:xfrm>
                  <a:off x="7935507"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 name="Google Shape;141;p49"/>
              <p:cNvGrpSpPr/>
              <p:nvPr/>
            </p:nvGrpSpPr>
            <p:grpSpPr>
              <a:xfrm>
                <a:off x="7973107" y="2709546"/>
                <a:ext cx="457675" cy="887698"/>
                <a:chOff x="7653632" y="3976747"/>
                <a:chExt cx="457675" cy="887698"/>
              </a:xfrm>
            </p:grpSpPr>
            <p:sp>
              <p:nvSpPr>
                <p:cNvPr id="142" name="Google Shape;142;p49"/>
                <p:cNvSpPr/>
                <p:nvPr/>
              </p:nvSpPr>
              <p:spPr>
                <a:xfrm>
                  <a:off x="7653632"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49"/>
                <p:cNvSpPr/>
                <p:nvPr/>
              </p:nvSpPr>
              <p:spPr>
                <a:xfrm>
                  <a:off x="7653632"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9"/>
                <p:cNvSpPr/>
                <p:nvPr/>
              </p:nvSpPr>
              <p:spPr>
                <a:xfrm>
                  <a:off x="7653632"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9"/>
                <p:cNvSpPr/>
                <p:nvPr/>
              </p:nvSpPr>
              <p:spPr>
                <a:xfrm>
                  <a:off x="7653632"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49"/>
                <p:cNvSpPr/>
                <p:nvPr/>
              </p:nvSpPr>
              <p:spPr>
                <a:xfrm>
                  <a:off x="7935507" y="4712345"/>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9"/>
                <p:cNvSpPr/>
                <p:nvPr/>
              </p:nvSpPr>
              <p:spPr>
                <a:xfrm>
                  <a:off x="7935507" y="4467146"/>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9"/>
                <p:cNvSpPr/>
                <p:nvPr/>
              </p:nvSpPr>
              <p:spPr>
                <a:xfrm>
                  <a:off x="7935507" y="42219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49"/>
                <p:cNvSpPr/>
                <p:nvPr/>
              </p:nvSpPr>
              <p:spPr>
                <a:xfrm>
                  <a:off x="7935507" y="3976747"/>
                  <a:ext cx="175800" cy="152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50" name="Google Shape;150;p49"/>
            <p:cNvGrpSpPr/>
            <p:nvPr/>
          </p:nvGrpSpPr>
          <p:grpSpPr>
            <a:xfrm flipH="1">
              <a:off x="4034370" y="4740048"/>
              <a:ext cx="887795" cy="175887"/>
              <a:chOff x="-5191947" y="7177654"/>
              <a:chExt cx="1720200" cy="340800"/>
            </a:xfrm>
          </p:grpSpPr>
          <p:sp>
            <p:nvSpPr>
              <p:cNvPr id="151" name="Google Shape;151;p49"/>
              <p:cNvSpPr/>
              <p:nvPr/>
            </p:nvSpPr>
            <p:spPr>
              <a:xfrm rot="5400000">
                <a:off x="-5214897" y="7200604"/>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9"/>
              <p:cNvSpPr/>
              <p:nvPr/>
            </p:nvSpPr>
            <p:spPr>
              <a:xfrm rot="5400000">
                <a:off x="-4739797" y="7200604"/>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49"/>
              <p:cNvSpPr/>
              <p:nvPr/>
            </p:nvSpPr>
            <p:spPr>
              <a:xfrm rot="5400000">
                <a:off x="-4264697" y="7200604"/>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49"/>
              <p:cNvSpPr/>
              <p:nvPr/>
            </p:nvSpPr>
            <p:spPr>
              <a:xfrm rot="5400000">
                <a:off x="-3789597" y="7200604"/>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0"/>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chivo Black"/>
              <a:buNone/>
              <a:defRPr b="0" i="0" sz="3000" u="none" cap="none" strike="noStrike">
                <a:solidFill>
                  <a:schemeClr val="dk1"/>
                </a:solidFill>
                <a:latin typeface="Archivo Black"/>
                <a:ea typeface="Archivo Black"/>
                <a:cs typeface="Archivo Black"/>
                <a:sym typeface="Archivo Black"/>
              </a:defRPr>
            </a:lvl1pPr>
            <a:lvl2pPr lvl="1" marR="0" rtl="0" algn="l">
              <a:lnSpc>
                <a:spcPct val="100000"/>
              </a:lnSpc>
              <a:spcBef>
                <a:spcPts val="0"/>
              </a:spcBef>
              <a:spcAft>
                <a:spcPts val="0"/>
              </a:spcAft>
              <a:buClr>
                <a:schemeClr val="dk1"/>
              </a:buClr>
              <a:buSzPts val="3000"/>
              <a:buFont typeface="Raleway"/>
              <a:buNone/>
              <a:defRPr b="1" i="0" sz="3000" u="none" cap="none" strike="noStrike">
                <a:solidFill>
                  <a:schemeClr val="dk1"/>
                </a:solidFill>
                <a:latin typeface="Raleway"/>
                <a:ea typeface="Raleway"/>
                <a:cs typeface="Raleway"/>
                <a:sym typeface="Raleway"/>
              </a:defRPr>
            </a:lvl2pPr>
            <a:lvl3pPr lvl="2" marR="0" rtl="0" algn="l">
              <a:lnSpc>
                <a:spcPct val="100000"/>
              </a:lnSpc>
              <a:spcBef>
                <a:spcPts val="0"/>
              </a:spcBef>
              <a:spcAft>
                <a:spcPts val="0"/>
              </a:spcAft>
              <a:buClr>
                <a:schemeClr val="dk1"/>
              </a:buClr>
              <a:buSzPts val="3000"/>
              <a:buFont typeface="Raleway"/>
              <a:buNone/>
              <a:defRPr b="1" i="0" sz="3000" u="none" cap="none" strike="noStrike">
                <a:solidFill>
                  <a:schemeClr val="dk1"/>
                </a:solidFill>
                <a:latin typeface="Raleway"/>
                <a:ea typeface="Raleway"/>
                <a:cs typeface="Raleway"/>
                <a:sym typeface="Raleway"/>
              </a:defRPr>
            </a:lvl3pPr>
            <a:lvl4pPr lvl="3" marR="0" rtl="0" algn="l">
              <a:lnSpc>
                <a:spcPct val="100000"/>
              </a:lnSpc>
              <a:spcBef>
                <a:spcPts val="0"/>
              </a:spcBef>
              <a:spcAft>
                <a:spcPts val="0"/>
              </a:spcAft>
              <a:buClr>
                <a:schemeClr val="dk1"/>
              </a:buClr>
              <a:buSzPts val="3000"/>
              <a:buFont typeface="Raleway"/>
              <a:buNone/>
              <a:defRPr b="1" i="0" sz="3000" u="none" cap="none" strike="noStrike">
                <a:solidFill>
                  <a:schemeClr val="dk1"/>
                </a:solidFill>
                <a:latin typeface="Raleway"/>
                <a:ea typeface="Raleway"/>
                <a:cs typeface="Raleway"/>
                <a:sym typeface="Raleway"/>
              </a:defRPr>
            </a:lvl4pPr>
            <a:lvl5pPr lvl="4" marR="0" rtl="0" algn="l">
              <a:lnSpc>
                <a:spcPct val="100000"/>
              </a:lnSpc>
              <a:spcBef>
                <a:spcPts val="0"/>
              </a:spcBef>
              <a:spcAft>
                <a:spcPts val="0"/>
              </a:spcAft>
              <a:buClr>
                <a:schemeClr val="dk1"/>
              </a:buClr>
              <a:buSzPts val="3000"/>
              <a:buFont typeface="Raleway"/>
              <a:buNone/>
              <a:defRPr b="1" i="0" sz="3000" u="none" cap="none" strike="noStrike">
                <a:solidFill>
                  <a:schemeClr val="dk1"/>
                </a:solidFill>
                <a:latin typeface="Raleway"/>
                <a:ea typeface="Raleway"/>
                <a:cs typeface="Raleway"/>
                <a:sym typeface="Raleway"/>
              </a:defRPr>
            </a:lvl5pPr>
            <a:lvl6pPr lvl="5" marR="0" rtl="0" algn="l">
              <a:lnSpc>
                <a:spcPct val="100000"/>
              </a:lnSpc>
              <a:spcBef>
                <a:spcPts val="0"/>
              </a:spcBef>
              <a:spcAft>
                <a:spcPts val="0"/>
              </a:spcAft>
              <a:buClr>
                <a:schemeClr val="dk1"/>
              </a:buClr>
              <a:buSzPts val="3000"/>
              <a:buFont typeface="Raleway"/>
              <a:buNone/>
              <a:defRPr b="1" i="0" sz="3000" u="none" cap="none" strike="noStrike">
                <a:solidFill>
                  <a:schemeClr val="dk1"/>
                </a:solidFill>
                <a:latin typeface="Raleway"/>
                <a:ea typeface="Raleway"/>
                <a:cs typeface="Raleway"/>
                <a:sym typeface="Raleway"/>
              </a:defRPr>
            </a:lvl6pPr>
            <a:lvl7pPr lvl="6" marR="0" rtl="0" algn="l">
              <a:lnSpc>
                <a:spcPct val="100000"/>
              </a:lnSpc>
              <a:spcBef>
                <a:spcPts val="0"/>
              </a:spcBef>
              <a:spcAft>
                <a:spcPts val="0"/>
              </a:spcAft>
              <a:buClr>
                <a:schemeClr val="dk1"/>
              </a:buClr>
              <a:buSzPts val="3000"/>
              <a:buFont typeface="Raleway"/>
              <a:buNone/>
              <a:defRPr b="1" i="0" sz="3000" u="none" cap="none" strike="noStrike">
                <a:solidFill>
                  <a:schemeClr val="dk1"/>
                </a:solidFill>
                <a:latin typeface="Raleway"/>
                <a:ea typeface="Raleway"/>
                <a:cs typeface="Raleway"/>
                <a:sym typeface="Raleway"/>
              </a:defRPr>
            </a:lvl7pPr>
            <a:lvl8pPr lvl="7" marR="0" rtl="0" algn="l">
              <a:lnSpc>
                <a:spcPct val="100000"/>
              </a:lnSpc>
              <a:spcBef>
                <a:spcPts val="0"/>
              </a:spcBef>
              <a:spcAft>
                <a:spcPts val="0"/>
              </a:spcAft>
              <a:buClr>
                <a:schemeClr val="dk1"/>
              </a:buClr>
              <a:buSzPts val="3000"/>
              <a:buFont typeface="Raleway"/>
              <a:buNone/>
              <a:defRPr b="1" i="0" sz="3000" u="none" cap="none" strike="noStrike">
                <a:solidFill>
                  <a:schemeClr val="dk1"/>
                </a:solidFill>
                <a:latin typeface="Raleway"/>
                <a:ea typeface="Raleway"/>
                <a:cs typeface="Raleway"/>
                <a:sym typeface="Raleway"/>
              </a:defRPr>
            </a:lvl8pPr>
            <a:lvl9pPr lvl="8" marR="0" rtl="0" algn="l">
              <a:lnSpc>
                <a:spcPct val="100000"/>
              </a:lnSpc>
              <a:spcBef>
                <a:spcPts val="0"/>
              </a:spcBef>
              <a:spcAft>
                <a:spcPts val="0"/>
              </a:spcAft>
              <a:buClr>
                <a:schemeClr val="dk1"/>
              </a:buClr>
              <a:buSzPts val="3000"/>
              <a:buFont typeface="Raleway"/>
              <a:buNone/>
              <a:defRPr b="1" i="0" sz="3000" u="none" cap="none" strike="noStrike">
                <a:solidFill>
                  <a:schemeClr val="dk1"/>
                </a:solidFill>
                <a:latin typeface="Raleway"/>
                <a:ea typeface="Raleway"/>
                <a:cs typeface="Raleway"/>
                <a:sym typeface="Raleway"/>
              </a:defRPr>
            </a:lvl9pPr>
          </a:lstStyle>
          <a:p/>
        </p:txBody>
      </p:sp>
      <p:sp>
        <p:nvSpPr>
          <p:cNvPr id="7" name="Google Shape;7;p40"/>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Raleway"/>
              <a:buChar char="●"/>
              <a:defRPr b="0" i="0" sz="1400" u="none" cap="none" strike="noStrike">
                <a:solidFill>
                  <a:schemeClr val="dk1"/>
                </a:solidFill>
                <a:latin typeface="Raleway"/>
                <a:ea typeface="Raleway"/>
                <a:cs typeface="Raleway"/>
                <a:sym typeface="Raleway"/>
              </a:defRPr>
            </a:lvl1pPr>
            <a:lvl2pPr indent="-317500" lvl="1" marL="914400" marR="0" rtl="0" algn="l">
              <a:lnSpc>
                <a:spcPct val="115000"/>
              </a:lnSpc>
              <a:spcBef>
                <a:spcPts val="0"/>
              </a:spcBef>
              <a:spcAft>
                <a:spcPts val="0"/>
              </a:spcAft>
              <a:buClr>
                <a:schemeClr val="dk1"/>
              </a:buClr>
              <a:buSzPts val="1400"/>
              <a:buFont typeface="Raleway"/>
              <a:buChar char="○"/>
              <a:defRPr b="0" i="0" sz="1400" u="none" cap="none" strike="noStrike">
                <a:solidFill>
                  <a:schemeClr val="dk1"/>
                </a:solidFill>
                <a:latin typeface="Raleway"/>
                <a:ea typeface="Raleway"/>
                <a:cs typeface="Raleway"/>
                <a:sym typeface="Raleway"/>
              </a:defRPr>
            </a:lvl2pPr>
            <a:lvl3pPr indent="-317500" lvl="2" marL="1371600" marR="0" rtl="0" algn="l">
              <a:lnSpc>
                <a:spcPct val="115000"/>
              </a:lnSpc>
              <a:spcBef>
                <a:spcPts val="0"/>
              </a:spcBef>
              <a:spcAft>
                <a:spcPts val="0"/>
              </a:spcAft>
              <a:buClr>
                <a:schemeClr val="dk1"/>
              </a:buClr>
              <a:buSzPts val="1400"/>
              <a:buFont typeface="Raleway"/>
              <a:buChar char="■"/>
              <a:defRPr b="0" i="0" sz="1400" u="none" cap="none" strike="noStrike">
                <a:solidFill>
                  <a:schemeClr val="dk1"/>
                </a:solidFill>
                <a:latin typeface="Raleway"/>
                <a:ea typeface="Raleway"/>
                <a:cs typeface="Raleway"/>
                <a:sym typeface="Raleway"/>
              </a:defRPr>
            </a:lvl3pPr>
            <a:lvl4pPr indent="-317500" lvl="3" marL="1828800" marR="0" rtl="0" algn="l">
              <a:lnSpc>
                <a:spcPct val="115000"/>
              </a:lnSpc>
              <a:spcBef>
                <a:spcPts val="0"/>
              </a:spcBef>
              <a:spcAft>
                <a:spcPts val="0"/>
              </a:spcAft>
              <a:buClr>
                <a:schemeClr val="dk1"/>
              </a:buClr>
              <a:buSzPts val="1400"/>
              <a:buFont typeface="Raleway"/>
              <a:buChar char="●"/>
              <a:defRPr b="0" i="0" sz="1400" u="none" cap="none" strike="noStrike">
                <a:solidFill>
                  <a:schemeClr val="dk1"/>
                </a:solidFill>
                <a:latin typeface="Raleway"/>
                <a:ea typeface="Raleway"/>
                <a:cs typeface="Raleway"/>
                <a:sym typeface="Raleway"/>
              </a:defRPr>
            </a:lvl4pPr>
            <a:lvl5pPr indent="-317500" lvl="4" marL="2286000" marR="0" rtl="0" algn="l">
              <a:lnSpc>
                <a:spcPct val="115000"/>
              </a:lnSpc>
              <a:spcBef>
                <a:spcPts val="0"/>
              </a:spcBef>
              <a:spcAft>
                <a:spcPts val="0"/>
              </a:spcAft>
              <a:buClr>
                <a:schemeClr val="dk1"/>
              </a:buClr>
              <a:buSzPts val="1400"/>
              <a:buFont typeface="Raleway"/>
              <a:buChar char="○"/>
              <a:defRPr b="0" i="0" sz="1400" u="none" cap="none" strike="noStrike">
                <a:solidFill>
                  <a:schemeClr val="dk1"/>
                </a:solidFill>
                <a:latin typeface="Raleway"/>
                <a:ea typeface="Raleway"/>
                <a:cs typeface="Raleway"/>
                <a:sym typeface="Raleway"/>
              </a:defRPr>
            </a:lvl5pPr>
            <a:lvl6pPr indent="-317500" lvl="5" marL="2743200" marR="0" rtl="0" algn="l">
              <a:lnSpc>
                <a:spcPct val="115000"/>
              </a:lnSpc>
              <a:spcBef>
                <a:spcPts val="0"/>
              </a:spcBef>
              <a:spcAft>
                <a:spcPts val="0"/>
              </a:spcAft>
              <a:buClr>
                <a:schemeClr val="dk1"/>
              </a:buClr>
              <a:buSzPts val="1400"/>
              <a:buFont typeface="Raleway"/>
              <a:buChar char="■"/>
              <a:defRPr b="0" i="0" sz="1400" u="none" cap="none" strike="noStrike">
                <a:solidFill>
                  <a:schemeClr val="dk1"/>
                </a:solidFill>
                <a:latin typeface="Raleway"/>
                <a:ea typeface="Raleway"/>
                <a:cs typeface="Raleway"/>
                <a:sym typeface="Raleway"/>
              </a:defRPr>
            </a:lvl6pPr>
            <a:lvl7pPr indent="-317500" lvl="6" marL="3200400" marR="0" rtl="0" algn="l">
              <a:lnSpc>
                <a:spcPct val="115000"/>
              </a:lnSpc>
              <a:spcBef>
                <a:spcPts val="0"/>
              </a:spcBef>
              <a:spcAft>
                <a:spcPts val="0"/>
              </a:spcAft>
              <a:buClr>
                <a:schemeClr val="dk1"/>
              </a:buClr>
              <a:buSzPts val="1400"/>
              <a:buFont typeface="Raleway"/>
              <a:buChar char="●"/>
              <a:defRPr b="0" i="0" sz="1400" u="none" cap="none" strike="noStrike">
                <a:solidFill>
                  <a:schemeClr val="dk1"/>
                </a:solidFill>
                <a:latin typeface="Raleway"/>
                <a:ea typeface="Raleway"/>
                <a:cs typeface="Raleway"/>
                <a:sym typeface="Raleway"/>
              </a:defRPr>
            </a:lvl7pPr>
            <a:lvl8pPr indent="-317500" lvl="7" marL="3657600" marR="0" rtl="0" algn="l">
              <a:lnSpc>
                <a:spcPct val="115000"/>
              </a:lnSpc>
              <a:spcBef>
                <a:spcPts val="0"/>
              </a:spcBef>
              <a:spcAft>
                <a:spcPts val="0"/>
              </a:spcAft>
              <a:buClr>
                <a:schemeClr val="dk1"/>
              </a:buClr>
              <a:buSzPts val="1400"/>
              <a:buFont typeface="Raleway"/>
              <a:buChar char="○"/>
              <a:defRPr b="0" i="0" sz="1400" u="none" cap="none" strike="noStrike">
                <a:solidFill>
                  <a:schemeClr val="dk1"/>
                </a:solidFill>
                <a:latin typeface="Raleway"/>
                <a:ea typeface="Raleway"/>
                <a:cs typeface="Raleway"/>
                <a:sym typeface="Raleway"/>
              </a:defRPr>
            </a:lvl8pPr>
            <a:lvl9pPr indent="-317500" lvl="8" marL="4114800" marR="0" rtl="0" algn="l">
              <a:lnSpc>
                <a:spcPct val="115000"/>
              </a:lnSpc>
              <a:spcBef>
                <a:spcPts val="0"/>
              </a:spcBef>
              <a:spcAft>
                <a:spcPts val="0"/>
              </a:spcAft>
              <a:buClr>
                <a:schemeClr val="dk1"/>
              </a:buClr>
              <a:buSzPts val="1400"/>
              <a:buFont typeface="Raleway"/>
              <a:buChar char="■"/>
              <a:defRPr b="0" i="0" sz="1400" u="none" cap="none" strike="noStrike">
                <a:solidFill>
                  <a:schemeClr val="dk1"/>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8.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7.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
          <p:cNvSpPr txBox="1"/>
          <p:nvPr>
            <p:ph type="ctrTitle"/>
          </p:nvPr>
        </p:nvSpPr>
        <p:spPr>
          <a:xfrm>
            <a:off x="713105" y="756285"/>
            <a:ext cx="5609590" cy="269875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br>
              <a:rPr lang="en-GB" sz="2400">
                <a:latin typeface="Arial"/>
                <a:ea typeface="Arial"/>
                <a:cs typeface="Arial"/>
                <a:sym typeface="Arial"/>
              </a:rPr>
            </a:br>
            <a:br>
              <a:rPr lang="en-GB" sz="2400">
                <a:latin typeface="Arial"/>
                <a:ea typeface="Arial"/>
                <a:cs typeface="Arial"/>
                <a:sym typeface="Arial"/>
              </a:rPr>
            </a:br>
            <a:br>
              <a:rPr lang="en-GB" sz="2400">
                <a:latin typeface="Arial"/>
                <a:ea typeface="Arial"/>
                <a:cs typeface="Arial"/>
                <a:sym typeface="Arial"/>
              </a:rPr>
            </a:br>
            <a:br>
              <a:rPr lang="en-GB" sz="2400">
                <a:latin typeface="Arial"/>
                <a:ea typeface="Arial"/>
                <a:cs typeface="Arial"/>
                <a:sym typeface="Arial"/>
              </a:rPr>
            </a:br>
            <a:br>
              <a:rPr lang="en-GB" sz="2400">
                <a:latin typeface="Arial"/>
                <a:ea typeface="Arial"/>
                <a:cs typeface="Arial"/>
                <a:sym typeface="Arial"/>
              </a:rPr>
            </a:br>
            <a:br>
              <a:rPr lang="en-GB" sz="2400">
                <a:latin typeface="Arial"/>
                <a:ea typeface="Arial"/>
                <a:cs typeface="Arial"/>
                <a:sym typeface="Arial"/>
              </a:rPr>
            </a:br>
            <a:br>
              <a:rPr lang="en-GB" sz="2400">
                <a:latin typeface="Arial"/>
                <a:ea typeface="Arial"/>
                <a:cs typeface="Arial"/>
                <a:sym typeface="Arial"/>
              </a:rPr>
            </a:br>
            <a:br>
              <a:rPr lang="en-GB" sz="2400">
                <a:latin typeface="Arial"/>
                <a:ea typeface="Arial"/>
                <a:cs typeface="Arial"/>
                <a:sym typeface="Arial"/>
              </a:rPr>
            </a:br>
            <a:br>
              <a:rPr lang="en-GB" sz="2400">
                <a:latin typeface="Arial"/>
                <a:ea typeface="Arial"/>
                <a:cs typeface="Arial"/>
                <a:sym typeface="Arial"/>
              </a:rPr>
            </a:br>
            <a:br>
              <a:rPr lang="en-GB" sz="2400">
                <a:latin typeface="Arial"/>
                <a:ea typeface="Arial"/>
                <a:cs typeface="Arial"/>
                <a:sym typeface="Arial"/>
              </a:rPr>
            </a:br>
            <a:r>
              <a:rPr lang="en-GB" sz="1800">
                <a:solidFill>
                  <a:srgbClr val="7F7F7F"/>
                </a:solidFill>
                <a:latin typeface="Arial"/>
                <a:ea typeface="Arial"/>
                <a:cs typeface="Arial"/>
                <a:sym typeface="Arial"/>
              </a:rPr>
              <a:t>2024/06/13</a:t>
            </a:r>
            <a:br>
              <a:rPr lang="en-GB" sz="1800">
                <a:solidFill>
                  <a:srgbClr val="7F7F7F"/>
                </a:solidFill>
                <a:latin typeface="Arial"/>
                <a:ea typeface="Arial"/>
                <a:cs typeface="Arial"/>
                <a:sym typeface="Arial"/>
              </a:rPr>
            </a:br>
            <a:r>
              <a:rPr lang="en-GB" sz="1800">
                <a:solidFill>
                  <a:srgbClr val="7F7F7F"/>
                </a:solidFill>
                <a:latin typeface="Arial"/>
                <a:ea typeface="Arial"/>
                <a:cs typeface="Arial"/>
                <a:sym typeface="Arial"/>
              </a:rPr>
              <a:t>Seminar for International students</a:t>
            </a:r>
            <a:br>
              <a:rPr lang="en-GB" sz="1800">
                <a:solidFill>
                  <a:srgbClr val="7F7F7F"/>
                </a:solidFill>
                <a:latin typeface="Arial"/>
                <a:ea typeface="Arial"/>
                <a:cs typeface="Arial"/>
                <a:sym typeface="Arial"/>
              </a:rPr>
            </a:br>
            <a:br>
              <a:rPr lang="en-GB" sz="1800">
                <a:solidFill>
                  <a:srgbClr val="7F7F7F"/>
                </a:solidFill>
                <a:latin typeface="Arial"/>
                <a:ea typeface="Arial"/>
                <a:cs typeface="Arial"/>
                <a:sym typeface="Arial"/>
              </a:rPr>
            </a:br>
            <a:r>
              <a:rPr lang="en-GB" sz="2400">
                <a:latin typeface="Arial"/>
                <a:ea typeface="Arial"/>
                <a:cs typeface="Arial"/>
                <a:sym typeface="Arial"/>
              </a:rPr>
              <a:t>On Submodularity and Controllability in Complex Dynamical Networks</a:t>
            </a:r>
            <a:br>
              <a:rPr lang="en-GB" sz="2400">
                <a:latin typeface="Arial"/>
                <a:ea typeface="Arial"/>
                <a:cs typeface="Arial"/>
                <a:sym typeface="Arial"/>
              </a:rPr>
            </a:br>
            <a:br>
              <a:rPr lang="en-GB" sz="2400">
                <a:latin typeface="Arial"/>
                <a:ea typeface="Arial"/>
                <a:cs typeface="Arial"/>
                <a:sym typeface="Arial"/>
              </a:rPr>
            </a:br>
            <a:r>
              <a:rPr lang="en-GB" sz="2400">
                <a:latin typeface="Arial"/>
                <a:ea typeface="Arial"/>
                <a:cs typeface="Arial"/>
                <a:sym typeface="Arial"/>
              </a:rPr>
              <a:t>                                  </a:t>
            </a:r>
            <a:r>
              <a:rPr lang="en-GB" sz="1800">
                <a:latin typeface="Arial"/>
                <a:ea typeface="Arial"/>
                <a:cs typeface="Arial"/>
                <a:sym typeface="Arial"/>
              </a:rPr>
              <a:t>presenter: Jingran SU</a:t>
            </a:r>
            <a:endParaRPr/>
          </a:p>
        </p:txBody>
      </p:sp>
      <p:sp>
        <p:nvSpPr>
          <p:cNvPr id="160" name="Google Shape;160;p1"/>
          <p:cNvSpPr txBox="1"/>
          <p:nvPr>
            <p:ph idx="1" type="subTitle"/>
          </p:nvPr>
        </p:nvSpPr>
        <p:spPr>
          <a:xfrm>
            <a:off x="713105" y="3783330"/>
            <a:ext cx="5609590" cy="1302385"/>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GB" sz="1400">
                <a:latin typeface="Arial"/>
                <a:ea typeface="Arial"/>
                <a:cs typeface="Arial"/>
                <a:sym typeface="Arial"/>
              </a:rPr>
              <a:t>Authors: Tyler H. Summers, Fabrizio L. Cortesi, and John Lygeros IEEE Transactions on Control of Network Systems</a:t>
            </a:r>
            <a:endParaRPr/>
          </a:p>
          <a:p>
            <a:pPr indent="0" lvl="0" marL="0" rtl="0" algn="l">
              <a:lnSpc>
                <a:spcPct val="115000"/>
              </a:lnSpc>
              <a:spcBef>
                <a:spcPts val="0"/>
              </a:spcBef>
              <a:spcAft>
                <a:spcPts val="0"/>
              </a:spcAft>
              <a:buSzPts val="1400"/>
              <a:buNone/>
            </a:pPr>
            <a:r>
              <a:rPr lang="en-GB" sz="1400">
                <a:latin typeface="Arial"/>
                <a:ea typeface="Arial"/>
                <a:cs typeface="Arial"/>
                <a:sym typeface="Arial"/>
              </a:rPr>
              <a:t>vol. 3, no. 1, pp. 91-101, March 2016</a:t>
            </a:r>
            <a:endParaRPr/>
          </a:p>
        </p:txBody>
      </p:sp>
      <p:grpSp>
        <p:nvGrpSpPr>
          <p:cNvPr id="161" name="Google Shape;161;p1"/>
          <p:cNvGrpSpPr/>
          <p:nvPr/>
        </p:nvGrpSpPr>
        <p:grpSpPr>
          <a:xfrm>
            <a:off x="880228" y="837477"/>
            <a:ext cx="887795" cy="175887"/>
            <a:chOff x="2284850" y="131975"/>
            <a:chExt cx="1720200" cy="340800"/>
          </a:xfrm>
        </p:grpSpPr>
        <p:sp>
          <p:nvSpPr>
            <p:cNvPr id="162" name="Google Shape;162;p1"/>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66" name="Google Shape;166;p1"/>
          <p:cNvCxnSpPr/>
          <p:nvPr/>
        </p:nvCxnSpPr>
        <p:spPr>
          <a:xfrm flipH="1" rot="10800000">
            <a:off x="-19200" y="3646672"/>
            <a:ext cx="7148400" cy="930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0"/>
          <p:cNvSpPr txBox="1"/>
          <p:nvPr>
            <p:ph type="title"/>
          </p:nvPr>
        </p:nvSpPr>
        <p:spPr>
          <a:xfrm>
            <a:off x="1415774" y="221414"/>
            <a:ext cx="7887713"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Energy-related controllability metrics</a:t>
            </a:r>
            <a:endParaRPr/>
          </a:p>
        </p:txBody>
      </p:sp>
      <p:sp>
        <p:nvSpPr>
          <p:cNvPr id="259" name="Google Shape;259;p10"/>
          <p:cNvSpPr txBox="1"/>
          <p:nvPr>
            <p:ph idx="2" type="subTitle"/>
          </p:nvPr>
        </p:nvSpPr>
        <p:spPr>
          <a:xfrm>
            <a:off x="1415774" y="1126811"/>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GB"/>
              <a:t>For stable systems, the state transition matrix e </a:t>
            </a:r>
            <a:r>
              <a:rPr baseline="30000" lang="en-GB"/>
              <a:t>At</a:t>
            </a:r>
            <a:r>
              <a:rPr lang="en-GB"/>
              <a:t> comprises decaying exponentials, so </a:t>
            </a:r>
            <a:r>
              <a:rPr b="1" lang="en-GB"/>
              <a:t>a ﬁnite positive deﬁnite limit </a:t>
            </a:r>
            <a:r>
              <a:rPr lang="en-GB"/>
              <a:t>of the controllability Gramian always exists and is given by</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This inﬁnite-horizon controllability Gramian can be computed by solving a Lyapunov equation</a:t>
            </a:r>
            <a:endParaRPr/>
          </a:p>
          <a:p>
            <a:pPr indent="-196850" lvl="0" marL="285750" rtl="0" algn="l">
              <a:lnSpc>
                <a:spcPct val="115000"/>
              </a:lnSpc>
              <a:spcBef>
                <a:spcPts val="0"/>
              </a:spcBef>
              <a:spcAft>
                <a:spcPts val="0"/>
              </a:spcAft>
              <a:buSzPts val="1400"/>
              <a:buFont typeface="Arial"/>
              <a:buNone/>
            </a:pPr>
            <a:r>
              <a:t/>
            </a:r>
            <a:endParaRPr/>
          </a:p>
          <a:p>
            <a:pPr indent="-196850" lvl="0" marL="285750" rtl="0" algn="l">
              <a:lnSpc>
                <a:spcPct val="115000"/>
              </a:lnSpc>
              <a:spcBef>
                <a:spcPts val="0"/>
              </a:spcBef>
              <a:spcAft>
                <a:spcPts val="0"/>
              </a:spcAft>
              <a:buSzPts val="1400"/>
              <a:buFont typeface="Arial"/>
              <a:buNone/>
            </a:pPr>
            <a:r>
              <a:t/>
            </a:r>
            <a:endParaRPr/>
          </a:p>
          <a:p>
            <a:pPr indent="-196850" lvl="0" marL="285750" rtl="0" algn="l">
              <a:lnSpc>
                <a:spcPct val="115000"/>
              </a:lnSpc>
              <a:spcBef>
                <a:spcPts val="0"/>
              </a:spcBef>
              <a:spcAft>
                <a:spcPts val="0"/>
              </a:spcAft>
              <a:buSzPts val="1400"/>
              <a:buFont typeface="Arial"/>
              <a:buNone/>
            </a:pPr>
            <a:r>
              <a:t/>
            </a:r>
            <a:endParaRPr/>
          </a:p>
          <a:p>
            <a:pPr indent="0" lvl="0" marL="0" rtl="0" algn="l">
              <a:lnSpc>
                <a:spcPct val="115000"/>
              </a:lnSpc>
              <a:spcBef>
                <a:spcPts val="0"/>
              </a:spcBef>
              <a:spcAft>
                <a:spcPts val="0"/>
              </a:spcAft>
              <a:buSzPts val="1400"/>
              <a:buNone/>
            </a:pPr>
            <a:r>
              <a:rPr lang="en-GB"/>
              <a:t>which is a system of linear equations and is therefore easily solvable. </a:t>
            </a:r>
            <a:endParaRPr/>
          </a:p>
          <a:p>
            <a:pPr indent="0" lvl="0" marL="0" rtl="0" algn="l">
              <a:lnSpc>
                <a:spcPct val="115000"/>
              </a:lnSpc>
              <a:spcBef>
                <a:spcPts val="0"/>
              </a:spcBef>
              <a:spcAft>
                <a:spcPts val="0"/>
              </a:spcAft>
              <a:buSzPts val="1400"/>
              <a:buNone/>
            </a:pPr>
            <a:r>
              <a:t/>
            </a:r>
            <a:endParaRPr/>
          </a:p>
          <a:p>
            <a:pPr indent="-196850" lvl="0" marL="285750" rtl="0" algn="l">
              <a:lnSpc>
                <a:spcPct val="115000"/>
              </a:lnSpc>
              <a:spcBef>
                <a:spcPts val="0"/>
              </a:spcBef>
              <a:spcAft>
                <a:spcPts val="0"/>
              </a:spcAft>
              <a:buSzPts val="1400"/>
              <a:buFont typeface="Arial"/>
              <a:buNone/>
            </a:pPr>
            <a:r>
              <a:t/>
            </a:r>
            <a:endParaRPr/>
          </a:p>
        </p:txBody>
      </p:sp>
      <p:grpSp>
        <p:nvGrpSpPr>
          <p:cNvPr id="260" name="Google Shape;260;p10"/>
          <p:cNvGrpSpPr/>
          <p:nvPr/>
        </p:nvGrpSpPr>
        <p:grpSpPr>
          <a:xfrm flipH="1">
            <a:off x="6875678" y="4173498"/>
            <a:ext cx="887795" cy="175887"/>
            <a:chOff x="2284850" y="131975"/>
            <a:chExt cx="1720200" cy="340800"/>
          </a:xfrm>
        </p:grpSpPr>
        <p:sp>
          <p:nvSpPr>
            <p:cNvPr id="261" name="Google Shape;261;p10"/>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0"/>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0"/>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0"/>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5" name="Google Shape;265;p10"/>
          <p:cNvSpPr/>
          <p:nvPr/>
        </p:nvSpPr>
        <p:spPr>
          <a:xfrm>
            <a:off x="1508643" y="2031529"/>
            <a:ext cx="4978400" cy="775061"/>
          </a:xfrm>
          <a:prstGeom prst="rect">
            <a:avLst/>
          </a:prstGeom>
          <a:solidFill>
            <a:srgbClr val="FFFFFF"/>
          </a:solidFill>
          <a:ln>
            <a:noFill/>
          </a:ln>
        </p:spPr>
      </p:sp>
      <p:sp>
        <p:nvSpPr>
          <p:cNvPr id="266" name="Google Shape;266;p10"/>
          <p:cNvSpPr/>
          <p:nvPr/>
        </p:nvSpPr>
        <p:spPr>
          <a:xfrm>
            <a:off x="1508643" y="3527439"/>
            <a:ext cx="4445000" cy="622300"/>
          </a:xfrm>
          <a:prstGeom prst="rect">
            <a:avLst/>
          </a:prstGeom>
          <a:solidFill>
            <a:srgbClr val="FFFFFF"/>
          </a:solid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1"/>
          <p:cNvSpPr txBox="1"/>
          <p:nvPr>
            <p:ph type="title"/>
          </p:nvPr>
        </p:nvSpPr>
        <p:spPr>
          <a:xfrm>
            <a:off x="1415774" y="221414"/>
            <a:ext cx="7887713"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Metrics for the size of Wc</a:t>
            </a:r>
            <a:endParaRPr/>
          </a:p>
        </p:txBody>
      </p:sp>
      <p:sp>
        <p:nvSpPr>
          <p:cNvPr id="272" name="Google Shape;272;p11"/>
          <p:cNvSpPr txBox="1"/>
          <p:nvPr>
            <p:ph idx="2" type="subTitle"/>
          </p:nvPr>
        </p:nvSpPr>
        <p:spPr>
          <a:xfrm>
            <a:off x="1415774" y="1126811"/>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GB"/>
              <a:t>tr(Wc): </a:t>
            </a:r>
            <a:r>
              <a:rPr lang="en-GB"/>
              <a:t>The </a:t>
            </a:r>
            <a:r>
              <a:rPr b="1" lang="en-GB"/>
              <a:t>trace of the Gramian </a:t>
            </a:r>
            <a:r>
              <a:rPr lang="en-GB"/>
              <a:t>is </a:t>
            </a:r>
            <a:r>
              <a:rPr lang="en-GB" u="sng"/>
              <a:t>inversely related</a:t>
            </a:r>
            <a:r>
              <a:rPr lang="en-GB"/>
              <a:t> to the average energy and can be interpreted as the average controllability in all directions in the state space. It is also closely related to the system H</a:t>
            </a:r>
            <a:r>
              <a:rPr baseline="-25000" lang="en-GB"/>
              <a:t>2</a:t>
            </a:r>
            <a:r>
              <a:rPr lang="en-GB"/>
              <a:t> norm:</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i.e., the system H 2 norm is a weighted trace of the controllability Gramian.</a:t>
            </a:r>
            <a:endParaRPr/>
          </a:p>
          <a:p>
            <a:pPr indent="-196850" lvl="0" marL="285750" rtl="0" algn="l">
              <a:lnSpc>
                <a:spcPct val="115000"/>
              </a:lnSpc>
              <a:spcBef>
                <a:spcPts val="0"/>
              </a:spcBef>
              <a:spcAft>
                <a:spcPts val="0"/>
              </a:spcAft>
              <a:buSzPts val="1400"/>
              <a:buFont typeface="Arial"/>
              <a:buNone/>
            </a:pPr>
            <a:r>
              <a:t/>
            </a:r>
            <a:endParaRPr/>
          </a:p>
        </p:txBody>
      </p:sp>
      <p:grpSp>
        <p:nvGrpSpPr>
          <p:cNvPr id="273" name="Google Shape;273;p11"/>
          <p:cNvGrpSpPr/>
          <p:nvPr/>
        </p:nvGrpSpPr>
        <p:grpSpPr>
          <a:xfrm flipH="1">
            <a:off x="6875678" y="4173498"/>
            <a:ext cx="887795" cy="175887"/>
            <a:chOff x="2284850" y="131975"/>
            <a:chExt cx="1720200" cy="340800"/>
          </a:xfrm>
        </p:grpSpPr>
        <p:sp>
          <p:nvSpPr>
            <p:cNvPr id="274" name="Google Shape;274;p11"/>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1"/>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1"/>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1"/>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8" name="Google Shape;278;p11"/>
          <p:cNvSpPr/>
          <p:nvPr/>
        </p:nvSpPr>
        <p:spPr>
          <a:xfrm>
            <a:off x="1479569" y="2151701"/>
            <a:ext cx="4445000" cy="1066800"/>
          </a:xfrm>
          <a:prstGeom prst="rect">
            <a:avLst/>
          </a:prstGeom>
          <a:solidFill>
            <a:srgbClr val="FFFFFF"/>
          </a:solid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2"/>
          <p:cNvSpPr txBox="1"/>
          <p:nvPr>
            <p:ph type="title"/>
          </p:nvPr>
        </p:nvSpPr>
        <p:spPr>
          <a:xfrm>
            <a:off x="1415774" y="221414"/>
            <a:ext cx="7887713"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Metrics for the size of Wc</a:t>
            </a:r>
            <a:endParaRPr/>
          </a:p>
        </p:txBody>
      </p:sp>
      <p:sp>
        <p:nvSpPr>
          <p:cNvPr id="284" name="Google Shape;284;p12"/>
          <p:cNvSpPr txBox="1"/>
          <p:nvPr>
            <p:ph idx="2" type="subTitle"/>
          </p:nvPr>
        </p:nvSpPr>
        <p:spPr>
          <a:xfrm>
            <a:off x="1415774" y="1126811"/>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GB"/>
              <a:t>tr(Wc−1): </a:t>
            </a:r>
            <a:r>
              <a:rPr lang="en-GB"/>
              <a:t>The </a:t>
            </a:r>
            <a:r>
              <a:rPr b="1" lang="en-GB"/>
              <a:t>trace of the inverse controllability Gramian </a:t>
            </a:r>
            <a:r>
              <a:rPr lang="en-GB"/>
              <a:t>is </a:t>
            </a:r>
            <a:r>
              <a:rPr lang="en-GB" u="sng"/>
              <a:t>proportional to</a:t>
            </a:r>
            <a:r>
              <a:rPr lang="en-GB"/>
              <a:t> the energy needed on average to move the system around on the state space. Note that when the system is uncontrollable, the inverse Gramian does not exist and the average energy is inﬁnite because there is at least one direction in which it is impossible to move the system using the inputs. In this case, one could consider the trace of the pseudoinverse, which is the average energy required to move the system around the controllable subspace.</a:t>
            </a:r>
            <a:endParaRPr/>
          </a:p>
          <a:p>
            <a:pPr indent="-196850" lvl="0" marL="285750" rtl="0" algn="l">
              <a:lnSpc>
                <a:spcPct val="115000"/>
              </a:lnSpc>
              <a:spcBef>
                <a:spcPts val="0"/>
              </a:spcBef>
              <a:spcAft>
                <a:spcPts val="0"/>
              </a:spcAft>
              <a:buSzPts val="1400"/>
              <a:buFont typeface="Arial"/>
              <a:buNone/>
            </a:pPr>
            <a:r>
              <a:t/>
            </a:r>
            <a:endParaRPr/>
          </a:p>
        </p:txBody>
      </p:sp>
      <p:grpSp>
        <p:nvGrpSpPr>
          <p:cNvPr id="285" name="Google Shape;285;p12"/>
          <p:cNvGrpSpPr/>
          <p:nvPr/>
        </p:nvGrpSpPr>
        <p:grpSpPr>
          <a:xfrm flipH="1">
            <a:off x="6875678" y="4173498"/>
            <a:ext cx="887795" cy="175887"/>
            <a:chOff x="2284850" y="131975"/>
            <a:chExt cx="1720200" cy="340800"/>
          </a:xfrm>
        </p:grpSpPr>
        <p:sp>
          <p:nvSpPr>
            <p:cNvPr id="286" name="Google Shape;286;p12"/>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2"/>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2"/>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2"/>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3"/>
          <p:cNvSpPr txBox="1"/>
          <p:nvPr>
            <p:ph type="title"/>
          </p:nvPr>
        </p:nvSpPr>
        <p:spPr>
          <a:xfrm>
            <a:off x="1415774" y="221414"/>
            <a:ext cx="7887713"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Metrics for the size of Wc</a:t>
            </a:r>
            <a:endParaRPr/>
          </a:p>
        </p:txBody>
      </p:sp>
      <p:sp>
        <p:nvSpPr>
          <p:cNvPr id="295" name="Google Shape;295;p13"/>
          <p:cNvSpPr txBox="1"/>
          <p:nvPr>
            <p:ph idx="2" type="subTitle"/>
          </p:nvPr>
        </p:nvSpPr>
        <p:spPr>
          <a:xfrm>
            <a:off x="1415774" y="1126811"/>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GB"/>
              <a:t>log det Wc: </a:t>
            </a:r>
            <a:r>
              <a:rPr lang="en-GB"/>
              <a:t>The </a:t>
            </a:r>
            <a:r>
              <a:rPr b="1" lang="en-GB"/>
              <a:t>determinant of the Gramian</a:t>
            </a:r>
            <a:r>
              <a:rPr lang="en-GB"/>
              <a:t> is related to the volume enclosed by the ellipse it deﬁnes</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where Γ is the Gamma function. This means that the determinant is a volumetric measure of the set of states that can be reached with one unit or less of input energy. Since determinant is numerically problematic in high dimensions, and because the </a:t>
            </a:r>
            <a:r>
              <a:rPr lang="en-GB" u="sng"/>
              <a:t>logarithm is monotone</a:t>
            </a:r>
            <a:r>
              <a:rPr lang="en-GB"/>
              <a:t>, we will consider optimizing log det Wc.</a:t>
            </a:r>
            <a:endParaRPr/>
          </a:p>
          <a:p>
            <a:pPr indent="0" lvl="0" marL="0" rtl="0" algn="l">
              <a:lnSpc>
                <a:spcPct val="115000"/>
              </a:lnSpc>
              <a:spcBef>
                <a:spcPts val="0"/>
              </a:spcBef>
              <a:spcAft>
                <a:spcPts val="0"/>
              </a:spcAft>
              <a:buSzPts val="1400"/>
              <a:buNone/>
            </a:pPr>
            <a:r>
              <a:t/>
            </a:r>
            <a:endParaRPr/>
          </a:p>
        </p:txBody>
      </p:sp>
      <p:grpSp>
        <p:nvGrpSpPr>
          <p:cNvPr id="296" name="Google Shape;296;p13"/>
          <p:cNvGrpSpPr/>
          <p:nvPr/>
        </p:nvGrpSpPr>
        <p:grpSpPr>
          <a:xfrm flipH="1">
            <a:off x="6875678" y="4173498"/>
            <a:ext cx="887795" cy="175887"/>
            <a:chOff x="2284850" y="131975"/>
            <a:chExt cx="1720200" cy="340800"/>
          </a:xfrm>
        </p:grpSpPr>
        <p:sp>
          <p:nvSpPr>
            <p:cNvPr id="297" name="Google Shape;297;p13"/>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3"/>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3"/>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3"/>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1" name="Google Shape;301;p13"/>
          <p:cNvSpPr/>
          <p:nvPr/>
        </p:nvSpPr>
        <p:spPr>
          <a:xfrm>
            <a:off x="1530793" y="1897468"/>
            <a:ext cx="3530600" cy="838200"/>
          </a:xfrm>
          <a:prstGeom prst="rect">
            <a:avLst/>
          </a:prstGeom>
          <a:solidFill>
            <a:srgbClr val="FFFFFF"/>
          </a:solid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4"/>
          <p:cNvSpPr txBox="1"/>
          <p:nvPr>
            <p:ph type="title"/>
          </p:nvPr>
        </p:nvSpPr>
        <p:spPr>
          <a:xfrm>
            <a:off x="1415774" y="221414"/>
            <a:ext cx="7887713"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Metrics for the size of Wc</a:t>
            </a:r>
            <a:endParaRPr/>
          </a:p>
        </p:txBody>
      </p:sp>
      <p:sp>
        <p:nvSpPr>
          <p:cNvPr id="307" name="Google Shape;307;p14"/>
          <p:cNvSpPr txBox="1"/>
          <p:nvPr>
            <p:ph idx="2" type="subTitle"/>
          </p:nvPr>
        </p:nvSpPr>
        <p:spPr>
          <a:xfrm>
            <a:off x="1415774" y="1126811"/>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GB"/>
              <a:t>λ min(W c): </a:t>
            </a:r>
            <a:r>
              <a:rPr lang="en-GB"/>
              <a:t>The </a:t>
            </a:r>
            <a:r>
              <a:rPr b="1" lang="en-GB"/>
              <a:t>smallest eigenvalue of the Gramian </a:t>
            </a:r>
            <a:r>
              <a:rPr lang="en-GB"/>
              <a:t>is a worst-case metric inversely related to the amount of energy required to move the system in the direction in the state space that is most difﬁcult to control.</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b="1" lang="en-GB"/>
              <a:t>rank(W c):</a:t>
            </a:r>
            <a:r>
              <a:rPr lang="en-GB"/>
              <a:t> The </a:t>
            </a:r>
            <a:r>
              <a:rPr b="1" lang="en-GB"/>
              <a:t>rank of the Gramian </a:t>
            </a:r>
            <a:r>
              <a:rPr lang="en-GB"/>
              <a:t>is the dimension of the controllable subspace.</a:t>
            </a:r>
            <a:endParaRPr/>
          </a:p>
        </p:txBody>
      </p:sp>
      <p:grpSp>
        <p:nvGrpSpPr>
          <p:cNvPr id="308" name="Google Shape;308;p14"/>
          <p:cNvGrpSpPr/>
          <p:nvPr/>
        </p:nvGrpSpPr>
        <p:grpSpPr>
          <a:xfrm flipH="1">
            <a:off x="6875678" y="4173498"/>
            <a:ext cx="887795" cy="175887"/>
            <a:chOff x="2284850" y="131975"/>
            <a:chExt cx="1720200" cy="340800"/>
          </a:xfrm>
        </p:grpSpPr>
        <p:sp>
          <p:nvSpPr>
            <p:cNvPr id="309" name="Google Shape;309;p14"/>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4"/>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4"/>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4"/>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5"/>
          <p:cNvSpPr txBox="1"/>
          <p:nvPr>
            <p:ph type="title"/>
          </p:nvPr>
        </p:nvSpPr>
        <p:spPr>
          <a:xfrm>
            <a:off x="764174" y="1962000"/>
            <a:ext cx="4766613" cy="915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GB" sz="2000"/>
              <a:t>Optimal sensor and actuator placement networks</a:t>
            </a:r>
            <a:endParaRPr sz="2000"/>
          </a:p>
        </p:txBody>
      </p:sp>
      <p:sp>
        <p:nvSpPr>
          <p:cNvPr id="318" name="Google Shape;318;p15"/>
          <p:cNvSpPr txBox="1"/>
          <p:nvPr>
            <p:ph idx="2" type="title"/>
          </p:nvPr>
        </p:nvSpPr>
        <p:spPr>
          <a:xfrm>
            <a:off x="857150" y="977850"/>
            <a:ext cx="1463100" cy="887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GB"/>
              <a:t>03</a:t>
            </a:r>
            <a:endParaRPr/>
          </a:p>
        </p:txBody>
      </p:sp>
      <p:cxnSp>
        <p:nvCxnSpPr>
          <p:cNvPr id="319" name="Google Shape;319;p15"/>
          <p:cNvCxnSpPr/>
          <p:nvPr/>
        </p:nvCxnSpPr>
        <p:spPr>
          <a:xfrm>
            <a:off x="-95092" y="2982353"/>
            <a:ext cx="5393400" cy="0"/>
          </a:xfrm>
          <a:prstGeom prst="straightConnector1">
            <a:avLst/>
          </a:prstGeom>
          <a:noFill/>
          <a:ln cap="flat" cmpd="sng" w="9525">
            <a:solidFill>
              <a:schemeClr val="dk1"/>
            </a:solidFill>
            <a:prstDash val="solid"/>
            <a:round/>
            <a:headEnd len="sm" w="sm" type="none"/>
            <a:tailEnd len="sm" w="sm" type="none"/>
          </a:ln>
        </p:spPr>
      </p:cxnSp>
      <p:grpSp>
        <p:nvGrpSpPr>
          <p:cNvPr id="320" name="Google Shape;320;p15"/>
          <p:cNvGrpSpPr/>
          <p:nvPr/>
        </p:nvGrpSpPr>
        <p:grpSpPr>
          <a:xfrm>
            <a:off x="857153" y="3925652"/>
            <a:ext cx="887795" cy="175887"/>
            <a:chOff x="2284850" y="131975"/>
            <a:chExt cx="1720200" cy="340800"/>
          </a:xfrm>
        </p:grpSpPr>
        <p:sp>
          <p:nvSpPr>
            <p:cNvPr id="321" name="Google Shape;321;p15"/>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5"/>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5"/>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5"/>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6"/>
          <p:cNvSpPr txBox="1"/>
          <p:nvPr>
            <p:ph type="title"/>
          </p:nvPr>
        </p:nvSpPr>
        <p:spPr>
          <a:xfrm>
            <a:off x="1415775" y="445025"/>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Set Functions</a:t>
            </a:r>
            <a:endParaRPr/>
          </a:p>
        </p:txBody>
      </p:sp>
      <p:sp>
        <p:nvSpPr>
          <p:cNvPr id="330" name="Google Shape;330;p16"/>
          <p:cNvSpPr txBox="1"/>
          <p:nvPr>
            <p:ph idx="2" type="subTitle"/>
          </p:nvPr>
        </p:nvSpPr>
        <p:spPr>
          <a:xfrm>
            <a:off x="1415775" y="1099426"/>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GB"/>
              <a:t>Sensor and actuator placement problems can be formulated as </a:t>
            </a:r>
            <a:r>
              <a:rPr b="1" lang="en-GB"/>
              <a:t>set function </a:t>
            </a:r>
            <a:r>
              <a:rPr lang="en-GB"/>
              <a:t>optimization problems. </a:t>
            </a:r>
            <a:endParaRPr/>
          </a:p>
          <a:p>
            <a:pPr indent="0" lvl="0" marL="0" rtl="0" algn="l">
              <a:lnSpc>
                <a:spcPct val="115000"/>
              </a:lnSpc>
              <a:spcBef>
                <a:spcPts val="0"/>
              </a:spcBef>
              <a:spcAft>
                <a:spcPts val="0"/>
              </a:spcAft>
              <a:buSzPts val="1400"/>
              <a:buNone/>
            </a:pPr>
            <a:r>
              <a:rPr b="1" lang="en-GB"/>
              <a:t>Formulation:</a:t>
            </a:r>
            <a:r>
              <a:rPr lang="en-GB"/>
              <a:t> For a given ﬁnite set V = { 1, ..., M } , a set function f : 2</a:t>
            </a:r>
            <a:r>
              <a:rPr baseline="30000" lang="en-GB"/>
              <a:t>V </a:t>
            </a:r>
            <a:r>
              <a:rPr lang="en-GB"/>
              <a:t>→ R assigns a real number to each subset of V . In our setting, the elements of V represent </a:t>
            </a:r>
            <a:r>
              <a:rPr lang="en-GB" u="sng"/>
              <a:t>potential locations for the placement of actuators </a:t>
            </a:r>
            <a:r>
              <a:rPr lang="en-GB"/>
              <a:t>in a dynamical system, and the function f is a metric for </a:t>
            </a:r>
            <a:r>
              <a:rPr lang="en-GB" u="sng"/>
              <a:t>how controllable the system is </a:t>
            </a:r>
            <a:r>
              <a:rPr lang="en-GB"/>
              <a:t>for a given set of placements.</a:t>
            </a:r>
            <a:endParaRPr/>
          </a:p>
          <a:p>
            <a:pPr indent="0" lvl="0" marL="0" rtl="0" algn="l">
              <a:lnSpc>
                <a:spcPct val="115000"/>
              </a:lnSpc>
              <a:spcBef>
                <a:spcPts val="0"/>
              </a:spcBef>
              <a:spcAft>
                <a:spcPts val="0"/>
              </a:spcAft>
              <a:buSzPts val="1400"/>
              <a:buNone/>
            </a:pPr>
            <a:r>
              <a:rPr lang="en-GB"/>
              <a:t>We consider set function optimization problems of the form</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The problem is to </a:t>
            </a:r>
            <a:r>
              <a:rPr lang="en-GB" u="sng"/>
              <a:t>select a k-element subset of V that maximizes f</a:t>
            </a:r>
            <a:r>
              <a:rPr lang="en-GB"/>
              <a:t>. This is a ﬁnite combinatorial optimization problem.</a:t>
            </a:r>
            <a:endParaRPr/>
          </a:p>
          <a:p>
            <a:pPr indent="0" lvl="0" marL="0" rtl="0" algn="l">
              <a:lnSpc>
                <a:spcPct val="115000"/>
              </a:lnSpc>
              <a:spcBef>
                <a:spcPts val="0"/>
              </a:spcBef>
              <a:spcAft>
                <a:spcPts val="0"/>
              </a:spcAft>
              <a:buSzPts val="1400"/>
              <a:buNone/>
            </a:pPr>
            <a:r>
              <a:t/>
            </a:r>
            <a:endParaRPr/>
          </a:p>
        </p:txBody>
      </p:sp>
      <p:grpSp>
        <p:nvGrpSpPr>
          <p:cNvPr id="331" name="Google Shape;331;p16"/>
          <p:cNvGrpSpPr/>
          <p:nvPr/>
        </p:nvGrpSpPr>
        <p:grpSpPr>
          <a:xfrm flipH="1">
            <a:off x="6875678" y="4173498"/>
            <a:ext cx="887795" cy="175887"/>
            <a:chOff x="2284850" y="131975"/>
            <a:chExt cx="1720200" cy="340800"/>
          </a:xfrm>
        </p:grpSpPr>
        <p:sp>
          <p:nvSpPr>
            <p:cNvPr id="332" name="Google Shape;332;p16"/>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6"/>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6"/>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6"/>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36" name="Google Shape;336;p16"/>
          <p:cNvPicPr preferRelativeResize="0"/>
          <p:nvPr/>
        </p:nvPicPr>
        <p:blipFill rotWithShape="1">
          <a:blip r:embed="rId3">
            <a:alphaModFix/>
          </a:blip>
          <a:srcRect b="0" l="0" r="0" t="0"/>
          <a:stretch/>
        </p:blipFill>
        <p:spPr>
          <a:xfrm>
            <a:off x="1510252" y="3191116"/>
            <a:ext cx="3975100" cy="609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7"/>
          <p:cNvSpPr txBox="1"/>
          <p:nvPr>
            <p:ph type="title"/>
          </p:nvPr>
        </p:nvSpPr>
        <p:spPr>
          <a:xfrm>
            <a:off x="1415775" y="445025"/>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Submodularity</a:t>
            </a:r>
            <a:endParaRPr/>
          </a:p>
        </p:txBody>
      </p:sp>
      <p:sp>
        <p:nvSpPr>
          <p:cNvPr id="342" name="Google Shape;342;p17"/>
          <p:cNvSpPr txBox="1"/>
          <p:nvPr>
            <p:ph idx="2" type="subTitle"/>
          </p:nvPr>
        </p:nvSpPr>
        <p:spPr>
          <a:xfrm>
            <a:off x="1336151" y="1108303"/>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GB"/>
              <a:t>The number of possible subsets grows factorially as | V | increases, so the brute force approach quickly becomes infeasible as | V | becomes large. In this case, we focus instead on submodularity.</a:t>
            </a:r>
            <a:endParaRPr/>
          </a:p>
          <a:p>
            <a:pPr indent="0" lvl="0" marL="0" rtl="0" algn="l">
              <a:lnSpc>
                <a:spcPct val="115000"/>
              </a:lnSpc>
              <a:spcBef>
                <a:spcPts val="0"/>
              </a:spcBef>
              <a:spcAft>
                <a:spcPts val="0"/>
              </a:spcAft>
              <a:buSzPts val="1400"/>
              <a:buNone/>
            </a:pPr>
            <a:r>
              <a:rPr b="1" lang="en-GB"/>
              <a:t>Deﬁnition 2 (Submodularity). </a:t>
            </a:r>
            <a:r>
              <a:rPr lang="en-GB"/>
              <a:t>A set function f : 2</a:t>
            </a:r>
            <a:r>
              <a:rPr baseline="30000" lang="en-GB"/>
              <a:t>V </a:t>
            </a:r>
            <a:r>
              <a:rPr lang="en-GB"/>
              <a:t>→ R is called </a:t>
            </a:r>
            <a:r>
              <a:rPr b="1" lang="en-GB"/>
              <a:t>submodular</a:t>
            </a:r>
            <a:r>
              <a:rPr lang="en-GB"/>
              <a:t> if for all subsets A ⊆ B ⊆ V and all elements s </a:t>
            </a:r>
            <a:r>
              <a:rPr b="0" i="0" lang="en-GB">
                <a:solidFill>
                  <a:srgbClr val="040C28"/>
                </a:solidFill>
                <a:latin typeface="Arial"/>
                <a:ea typeface="Arial"/>
                <a:cs typeface="Arial"/>
                <a:sym typeface="Arial"/>
              </a:rPr>
              <a:t>∉</a:t>
            </a:r>
            <a:r>
              <a:rPr lang="en-GB"/>
              <a:t> B, it holds that</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or equivalently, if for all subsets A, B ⊆ V , it holds that</a:t>
            </a:r>
            <a:endParaRPr/>
          </a:p>
        </p:txBody>
      </p:sp>
      <p:grpSp>
        <p:nvGrpSpPr>
          <p:cNvPr id="343" name="Google Shape;343;p17"/>
          <p:cNvGrpSpPr/>
          <p:nvPr/>
        </p:nvGrpSpPr>
        <p:grpSpPr>
          <a:xfrm flipH="1">
            <a:off x="6875678" y="4173498"/>
            <a:ext cx="887795" cy="175887"/>
            <a:chOff x="2284850" y="131975"/>
            <a:chExt cx="1720200" cy="340800"/>
          </a:xfrm>
        </p:grpSpPr>
        <p:sp>
          <p:nvSpPr>
            <p:cNvPr id="344" name="Google Shape;344;p17"/>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7"/>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7"/>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7"/>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48" name="Google Shape;348;p17"/>
          <p:cNvPicPr preferRelativeResize="0"/>
          <p:nvPr/>
        </p:nvPicPr>
        <p:blipFill rotWithShape="1">
          <a:blip r:embed="rId3">
            <a:alphaModFix/>
          </a:blip>
          <a:srcRect b="0" l="0" r="0" t="0"/>
          <a:stretch/>
        </p:blipFill>
        <p:spPr>
          <a:xfrm>
            <a:off x="1415775" y="2491851"/>
            <a:ext cx="5054600" cy="558800"/>
          </a:xfrm>
          <a:prstGeom prst="rect">
            <a:avLst/>
          </a:prstGeom>
          <a:noFill/>
          <a:ln>
            <a:noFill/>
          </a:ln>
        </p:spPr>
      </p:pic>
      <p:pic>
        <p:nvPicPr>
          <p:cNvPr id="349" name="Google Shape;349;p17"/>
          <p:cNvPicPr preferRelativeResize="0"/>
          <p:nvPr/>
        </p:nvPicPr>
        <p:blipFill rotWithShape="1">
          <a:blip r:embed="rId4">
            <a:alphaModFix/>
          </a:blip>
          <a:srcRect b="0" l="0" r="0" t="0"/>
          <a:stretch/>
        </p:blipFill>
        <p:spPr>
          <a:xfrm>
            <a:off x="1415775" y="3450997"/>
            <a:ext cx="4864100" cy="584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8"/>
          <p:cNvSpPr txBox="1"/>
          <p:nvPr>
            <p:ph type="title"/>
          </p:nvPr>
        </p:nvSpPr>
        <p:spPr>
          <a:xfrm>
            <a:off x="1415775" y="445025"/>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Submodularity</a:t>
            </a:r>
            <a:endParaRPr/>
          </a:p>
        </p:txBody>
      </p:sp>
      <p:sp>
        <p:nvSpPr>
          <p:cNvPr id="355" name="Google Shape;355;p18"/>
          <p:cNvSpPr txBox="1"/>
          <p:nvPr>
            <p:ph idx="2" type="subTitle"/>
          </p:nvPr>
        </p:nvSpPr>
        <p:spPr>
          <a:xfrm>
            <a:off x="1415775" y="1294734"/>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GB"/>
              <a:t>Definition 3.</a:t>
            </a:r>
            <a:r>
              <a:rPr lang="en-GB"/>
              <a:t> A set function f : 2 </a:t>
            </a:r>
            <a:r>
              <a:rPr baseline="30000" lang="en-GB"/>
              <a:t>V</a:t>
            </a:r>
            <a:r>
              <a:rPr lang="en-GB"/>
              <a:t>→ R is called </a:t>
            </a:r>
            <a:r>
              <a:rPr b="1" lang="en-GB"/>
              <a:t>monotone increasing </a:t>
            </a:r>
            <a:r>
              <a:rPr lang="en-GB"/>
              <a:t>if for all subsets A, B ⊆ V it holds that</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and is called </a:t>
            </a:r>
            <a:r>
              <a:rPr b="1" lang="en-GB"/>
              <a:t>monotone decreasing </a:t>
            </a:r>
            <a:r>
              <a:rPr lang="en-GB"/>
              <a:t>if for all subsets A, B ⊆ V it holds that</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p:txBody>
      </p:sp>
      <p:grpSp>
        <p:nvGrpSpPr>
          <p:cNvPr id="356" name="Google Shape;356;p18"/>
          <p:cNvGrpSpPr/>
          <p:nvPr/>
        </p:nvGrpSpPr>
        <p:grpSpPr>
          <a:xfrm flipH="1">
            <a:off x="6875678" y="4173498"/>
            <a:ext cx="887795" cy="175887"/>
            <a:chOff x="2284850" y="131975"/>
            <a:chExt cx="1720200" cy="340800"/>
          </a:xfrm>
        </p:grpSpPr>
        <p:sp>
          <p:nvSpPr>
            <p:cNvPr id="357" name="Google Shape;357;p18"/>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8"/>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8"/>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8"/>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61" name="Google Shape;361;p18"/>
          <p:cNvPicPr preferRelativeResize="0"/>
          <p:nvPr/>
        </p:nvPicPr>
        <p:blipFill rotWithShape="1">
          <a:blip r:embed="rId3">
            <a:alphaModFix/>
          </a:blip>
          <a:srcRect b="0" l="0" r="0" t="0"/>
          <a:stretch/>
        </p:blipFill>
        <p:spPr>
          <a:xfrm>
            <a:off x="1415775" y="2009498"/>
            <a:ext cx="4191000" cy="482600"/>
          </a:xfrm>
          <a:prstGeom prst="rect">
            <a:avLst/>
          </a:prstGeom>
          <a:noFill/>
          <a:ln>
            <a:noFill/>
          </a:ln>
        </p:spPr>
      </p:pic>
      <p:pic>
        <p:nvPicPr>
          <p:cNvPr id="362" name="Google Shape;362;p18"/>
          <p:cNvPicPr preferRelativeResize="0"/>
          <p:nvPr/>
        </p:nvPicPr>
        <p:blipFill rotWithShape="1">
          <a:blip r:embed="rId4">
            <a:alphaModFix/>
          </a:blip>
          <a:srcRect b="0" l="0" r="0" t="0"/>
          <a:stretch/>
        </p:blipFill>
        <p:spPr>
          <a:xfrm>
            <a:off x="1415775" y="3075111"/>
            <a:ext cx="4152900" cy="469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9"/>
          <p:cNvSpPr txBox="1"/>
          <p:nvPr>
            <p:ph type="title"/>
          </p:nvPr>
        </p:nvSpPr>
        <p:spPr>
          <a:xfrm>
            <a:off x="1415775" y="445025"/>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Submodularity</a:t>
            </a:r>
            <a:endParaRPr/>
          </a:p>
        </p:txBody>
      </p:sp>
      <p:sp>
        <p:nvSpPr>
          <p:cNvPr id="368" name="Google Shape;368;p19"/>
          <p:cNvSpPr txBox="1"/>
          <p:nvPr>
            <p:ph idx="2" type="subTitle"/>
          </p:nvPr>
        </p:nvSpPr>
        <p:spPr>
          <a:xfrm>
            <a:off x="1449967" y="1108303"/>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b="1"/>
          </a:p>
          <a:p>
            <a:pPr indent="0" lvl="0" marL="0" rtl="0" algn="l">
              <a:lnSpc>
                <a:spcPct val="115000"/>
              </a:lnSpc>
              <a:spcBef>
                <a:spcPts val="0"/>
              </a:spcBef>
              <a:spcAft>
                <a:spcPts val="0"/>
              </a:spcAft>
              <a:buSzPts val="1400"/>
              <a:buNone/>
            </a:pPr>
            <a:r>
              <a:t/>
            </a:r>
            <a:endParaRPr b="1"/>
          </a:p>
          <a:p>
            <a:pPr indent="0" lvl="0" marL="0" rtl="0" algn="l">
              <a:lnSpc>
                <a:spcPct val="115000"/>
              </a:lnSpc>
              <a:spcBef>
                <a:spcPts val="0"/>
              </a:spcBef>
              <a:spcAft>
                <a:spcPts val="0"/>
              </a:spcAft>
              <a:buSzPts val="1400"/>
              <a:buNone/>
            </a:pPr>
            <a:r>
              <a:rPr b="1" lang="en-GB"/>
              <a:t>Theorem 1. </a:t>
            </a:r>
            <a:r>
              <a:rPr lang="en-GB"/>
              <a:t>A set function f : 2 </a:t>
            </a:r>
            <a:r>
              <a:rPr baseline="30000" lang="en-GB"/>
              <a:t>V</a:t>
            </a:r>
            <a:r>
              <a:rPr lang="en-GB"/>
              <a:t>→ R is </a:t>
            </a:r>
            <a:r>
              <a:rPr b="1" lang="en-GB"/>
              <a:t>submodular</a:t>
            </a:r>
            <a:r>
              <a:rPr lang="en-GB"/>
              <a:t> if and only if the derived set functions f a : 2 </a:t>
            </a:r>
            <a:r>
              <a:rPr baseline="30000" lang="en-GB"/>
              <a:t>V</a:t>
            </a:r>
            <a:r>
              <a:rPr lang="en-GB"/>
              <a:t> − { a } → R</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are monotone decreasing for all a ∈ V .</a:t>
            </a:r>
            <a:endParaRPr/>
          </a:p>
          <a:p>
            <a:pPr indent="0" lvl="0" marL="0" rtl="0" algn="l">
              <a:lnSpc>
                <a:spcPct val="115000"/>
              </a:lnSpc>
              <a:spcBef>
                <a:spcPts val="0"/>
              </a:spcBef>
              <a:spcAft>
                <a:spcPts val="0"/>
              </a:spcAft>
              <a:buSzPts val="1400"/>
              <a:buNone/>
            </a:pPr>
            <a:r>
              <a:rPr lang="en-GB"/>
              <a:t>A set function is called </a:t>
            </a:r>
            <a:r>
              <a:rPr b="1" lang="en-GB"/>
              <a:t>supermodular</a:t>
            </a:r>
            <a:r>
              <a:rPr lang="en-GB"/>
              <a:t> if the reversed inequalities in (7) and (8) hold, and is called modular if it is both </a:t>
            </a:r>
            <a:r>
              <a:rPr b="1" lang="en-GB"/>
              <a:t>submodular and supermodular</a:t>
            </a:r>
            <a:r>
              <a:rPr lang="en-GB"/>
              <a:t>,</a:t>
            </a:r>
            <a:endParaRPr/>
          </a:p>
        </p:txBody>
      </p:sp>
      <p:grpSp>
        <p:nvGrpSpPr>
          <p:cNvPr id="369" name="Google Shape;369;p19"/>
          <p:cNvGrpSpPr/>
          <p:nvPr/>
        </p:nvGrpSpPr>
        <p:grpSpPr>
          <a:xfrm flipH="1">
            <a:off x="6875678" y="4173498"/>
            <a:ext cx="887795" cy="175887"/>
            <a:chOff x="2284850" y="131975"/>
            <a:chExt cx="1720200" cy="340800"/>
          </a:xfrm>
        </p:grpSpPr>
        <p:sp>
          <p:nvSpPr>
            <p:cNvPr id="370" name="Google Shape;370;p19"/>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9"/>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9"/>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9"/>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74" name="Google Shape;374;p19"/>
          <p:cNvPicPr preferRelativeResize="0"/>
          <p:nvPr/>
        </p:nvPicPr>
        <p:blipFill rotWithShape="1">
          <a:blip r:embed="rId3">
            <a:alphaModFix/>
          </a:blip>
          <a:srcRect b="0" l="0" r="0" t="0"/>
          <a:stretch/>
        </p:blipFill>
        <p:spPr>
          <a:xfrm>
            <a:off x="1511300" y="2305050"/>
            <a:ext cx="3060700" cy="533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Contents</a:t>
            </a:r>
            <a:endParaRPr/>
          </a:p>
        </p:txBody>
      </p:sp>
      <p:sp>
        <p:nvSpPr>
          <p:cNvPr id="172" name="Google Shape;172;p2"/>
          <p:cNvSpPr txBox="1"/>
          <p:nvPr/>
        </p:nvSpPr>
        <p:spPr>
          <a:xfrm>
            <a:off x="720000" y="1193191"/>
            <a:ext cx="7704000" cy="369900"/>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chemeClr val="dk1"/>
                </a:solidFill>
                <a:latin typeface="Raleway"/>
                <a:ea typeface="Raleway"/>
                <a:cs typeface="Raleway"/>
                <a:sym typeface="Raleway"/>
              </a:rPr>
              <a:t>Motivation</a:t>
            </a:r>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chemeClr val="dk1"/>
                </a:solidFill>
                <a:latin typeface="Raleway"/>
                <a:ea typeface="Raleway"/>
                <a:cs typeface="Raleway"/>
                <a:sym typeface="Raleway"/>
              </a:rPr>
              <a:t>Linear models of network dynamics</a:t>
            </a:r>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chemeClr val="dk1"/>
                </a:solidFill>
                <a:latin typeface="Raleway"/>
                <a:ea typeface="Raleway"/>
                <a:cs typeface="Raleway"/>
                <a:sym typeface="Raleway"/>
              </a:rPr>
              <a:t>Optimal sensor and actuator placement in networks</a:t>
            </a:r>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chemeClr val="dk1"/>
                </a:solidFill>
                <a:latin typeface="Raleway"/>
                <a:ea typeface="Raleway"/>
                <a:cs typeface="Raleway"/>
                <a:sym typeface="Raleway"/>
              </a:rPr>
              <a:t>Numerical examples</a:t>
            </a:r>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chemeClr val="dk1"/>
                </a:solidFill>
                <a:latin typeface="Raleway"/>
                <a:ea typeface="Raleway"/>
                <a:cs typeface="Raleway"/>
                <a:sym typeface="Raleway"/>
              </a:rPr>
              <a:t>Conclusions and outlook</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0"/>
          <p:cNvSpPr txBox="1"/>
          <p:nvPr>
            <p:ph type="title"/>
          </p:nvPr>
        </p:nvSpPr>
        <p:spPr>
          <a:xfrm>
            <a:off x="1415775" y="445025"/>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Modularity</a:t>
            </a:r>
            <a:endParaRPr/>
          </a:p>
        </p:txBody>
      </p:sp>
      <p:sp>
        <p:nvSpPr>
          <p:cNvPr id="380" name="Google Shape;380;p20"/>
          <p:cNvSpPr txBox="1"/>
          <p:nvPr>
            <p:ph idx="2" type="subTitle"/>
          </p:nvPr>
        </p:nvSpPr>
        <p:spPr>
          <a:xfrm>
            <a:off x="1415775" y="595167"/>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b="1"/>
          </a:p>
          <a:p>
            <a:pPr indent="0" lvl="0" marL="0" rtl="0" algn="l">
              <a:lnSpc>
                <a:spcPct val="115000"/>
              </a:lnSpc>
              <a:spcBef>
                <a:spcPts val="0"/>
              </a:spcBef>
              <a:spcAft>
                <a:spcPts val="0"/>
              </a:spcAft>
              <a:buSzPts val="1400"/>
              <a:buNone/>
            </a:pPr>
            <a:r>
              <a:t/>
            </a:r>
            <a:endParaRPr b="1"/>
          </a:p>
          <a:p>
            <a:pPr indent="0" lvl="0" marL="0" rtl="0" algn="l">
              <a:lnSpc>
                <a:spcPct val="115000"/>
              </a:lnSpc>
              <a:spcBef>
                <a:spcPts val="0"/>
              </a:spcBef>
              <a:spcAft>
                <a:spcPts val="0"/>
              </a:spcAft>
              <a:buSzPts val="1400"/>
              <a:buNone/>
            </a:pPr>
            <a:r>
              <a:rPr b="1" lang="en-GB"/>
              <a:t>Theorem 2 (Modularity). </a:t>
            </a:r>
            <a:r>
              <a:rPr lang="en-GB"/>
              <a:t>A set function f : 2 </a:t>
            </a:r>
            <a:r>
              <a:rPr baseline="30000" lang="en-GB"/>
              <a:t>V</a:t>
            </a:r>
            <a:r>
              <a:rPr lang="en-GB"/>
              <a:t> → R is modular if and only if for any subset S ⊆ V it can be expressed as</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for some weight function w : V → R.</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p:txBody>
      </p:sp>
      <p:grpSp>
        <p:nvGrpSpPr>
          <p:cNvPr id="381" name="Google Shape;381;p20"/>
          <p:cNvGrpSpPr/>
          <p:nvPr/>
        </p:nvGrpSpPr>
        <p:grpSpPr>
          <a:xfrm flipH="1">
            <a:off x="6875678" y="4173498"/>
            <a:ext cx="887795" cy="175887"/>
            <a:chOff x="2284850" y="131975"/>
            <a:chExt cx="1720200" cy="340800"/>
          </a:xfrm>
        </p:grpSpPr>
        <p:sp>
          <p:nvSpPr>
            <p:cNvPr id="382" name="Google Shape;382;p20"/>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20"/>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20"/>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20"/>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86" name="Google Shape;386;p20"/>
          <p:cNvPicPr preferRelativeResize="0"/>
          <p:nvPr/>
        </p:nvPicPr>
        <p:blipFill rotWithShape="1">
          <a:blip r:embed="rId3">
            <a:alphaModFix/>
          </a:blip>
          <a:srcRect b="0" l="0" r="0" t="0"/>
          <a:stretch/>
        </p:blipFill>
        <p:spPr>
          <a:xfrm>
            <a:off x="1415775" y="1797050"/>
            <a:ext cx="4178300" cy="774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1"/>
          <p:cNvSpPr txBox="1"/>
          <p:nvPr>
            <p:ph type="title"/>
          </p:nvPr>
        </p:nvSpPr>
        <p:spPr>
          <a:xfrm>
            <a:off x="1415775" y="445025"/>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Maximization of monotone increasing submodular functions</a:t>
            </a:r>
            <a:endParaRPr/>
          </a:p>
        </p:txBody>
      </p:sp>
      <p:sp>
        <p:nvSpPr>
          <p:cNvPr id="392" name="Google Shape;392;p21"/>
          <p:cNvSpPr txBox="1"/>
          <p:nvPr>
            <p:ph idx="2" type="subTitle"/>
          </p:nvPr>
        </p:nvSpPr>
        <p:spPr>
          <a:xfrm>
            <a:off x="1415775" y="1085347"/>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b="1"/>
          </a:p>
          <a:p>
            <a:pPr indent="0" lvl="0" marL="0" rtl="0" algn="l">
              <a:lnSpc>
                <a:spcPct val="115000"/>
              </a:lnSpc>
              <a:spcBef>
                <a:spcPts val="0"/>
              </a:spcBef>
              <a:spcAft>
                <a:spcPts val="0"/>
              </a:spcAft>
              <a:buSzPts val="1400"/>
              <a:buNone/>
            </a:pPr>
            <a:r>
              <a:t/>
            </a:r>
            <a:endParaRPr b="1"/>
          </a:p>
          <a:p>
            <a:pPr indent="0" lvl="0" marL="0" rtl="0" algn="l">
              <a:lnSpc>
                <a:spcPct val="115000"/>
              </a:lnSpc>
              <a:spcBef>
                <a:spcPts val="0"/>
              </a:spcBef>
              <a:spcAft>
                <a:spcPts val="0"/>
              </a:spcAft>
              <a:buSzPts val="1400"/>
              <a:buNone/>
            </a:pPr>
            <a:r>
              <a:rPr lang="en-GB"/>
              <a:t>Maximization of </a:t>
            </a:r>
            <a:r>
              <a:rPr lang="en-GB" u="sng"/>
              <a:t>monotone increasing submodular functions</a:t>
            </a:r>
            <a:r>
              <a:rPr lang="en-GB"/>
              <a:t> is </a:t>
            </a:r>
            <a:r>
              <a:rPr b="1" lang="en-GB"/>
              <a:t>NP-hard</a:t>
            </a:r>
            <a:r>
              <a:rPr lang="en-GB"/>
              <a:t>, but the so-called </a:t>
            </a:r>
            <a:r>
              <a:rPr b="1" lang="en-GB"/>
              <a:t>greedy heuristic </a:t>
            </a:r>
            <a:r>
              <a:rPr lang="en-GB"/>
              <a:t>can be used to obtain a solution that is provably close to the optimal solution. </a:t>
            </a:r>
            <a:endParaRPr/>
          </a:p>
          <a:p>
            <a:pPr indent="0" lvl="0" marL="0" rtl="0" algn="l">
              <a:lnSpc>
                <a:spcPct val="115000"/>
              </a:lnSpc>
              <a:spcBef>
                <a:spcPts val="0"/>
              </a:spcBef>
              <a:spcAft>
                <a:spcPts val="0"/>
              </a:spcAft>
              <a:buSzPts val="1400"/>
              <a:buNone/>
            </a:pPr>
            <a:r>
              <a:rPr lang="en-GB"/>
              <a:t>The greedy algorithm for (6) starts with an empty set, S 0 ← ∅ , computes the gain ∆( a | S</a:t>
            </a:r>
            <a:r>
              <a:rPr baseline="-25000" lang="en-GB"/>
              <a:t>i</a:t>
            </a:r>
            <a:r>
              <a:rPr lang="en-GB"/>
              <a:t> ) = f(S</a:t>
            </a:r>
            <a:r>
              <a:rPr baseline="-25000" lang="en-GB"/>
              <a:t>i</a:t>
            </a:r>
            <a:r>
              <a:rPr lang="en-GB"/>
              <a:t> ∪ { a } ) − f(S</a:t>
            </a:r>
            <a:r>
              <a:rPr baseline="-25000" lang="en-GB"/>
              <a:t>i</a:t>
            </a:r>
            <a:r>
              <a:rPr lang="en-GB"/>
              <a:t>) for all elements a ∈ V \ S</a:t>
            </a:r>
            <a:r>
              <a:rPr baseline="-25000" lang="en-GB"/>
              <a:t>i</a:t>
            </a:r>
            <a:r>
              <a:rPr lang="en-GB"/>
              <a:t> and adds the element with the highest gain:</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The algorithm terminates after k iterations.</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p:txBody>
      </p:sp>
      <p:grpSp>
        <p:nvGrpSpPr>
          <p:cNvPr id="393" name="Google Shape;393;p21"/>
          <p:cNvGrpSpPr/>
          <p:nvPr/>
        </p:nvGrpSpPr>
        <p:grpSpPr>
          <a:xfrm flipH="1">
            <a:off x="6875678" y="4173498"/>
            <a:ext cx="887795" cy="175887"/>
            <a:chOff x="2284850" y="131975"/>
            <a:chExt cx="1720200" cy="340800"/>
          </a:xfrm>
        </p:grpSpPr>
        <p:sp>
          <p:nvSpPr>
            <p:cNvPr id="394" name="Google Shape;394;p21"/>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1"/>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21"/>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1"/>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98" name="Google Shape;398;p21"/>
          <p:cNvPicPr preferRelativeResize="0"/>
          <p:nvPr/>
        </p:nvPicPr>
        <p:blipFill rotWithShape="1">
          <a:blip r:embed="rId3">
            <a:alphaModFix/>
          </a:blip>
          <a:srcRect b="0" l="0" r="0" t="0"/>
          <a:stretch/>
        </p:blipFill>
        <p:spPr>
          <a:xfrm>
            <a:off x="1415775" y="3244659"/>
            <a:ext cx="4584700" cy="584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2"/>
          <p:cNvSpPr txBox="1"/>
          <p:nvPr>
            <p:ph type="title"/>
          </p:nvPr>
        </p:nvSpPr>
        <p:spPr>
          <a:xfrm>
            <a:off x="1415775" y="445025"/>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Maximization of monotone increasing submodular functions</a:t>
            </a:r>
            <a:endParaRPr/>
          </a:p>
        </p:txBody>
      </p:sp>
      <p:sp>
        <p:nvSpPr>
          <p:cNvPr id="404" name="Google Shape;404;p22"/>
          <p:cNvSpPr txBox="1"/>
          <p:nvPr>
            <p:ph idx="2" type="subTitle"/>
          </p:nvPr>
        </p:nvSpPr>
        <p:spPr>
          <a:xfrm>
            <a:off x="1415775" y="1085347"/>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b="1"/>
          </a:p>
          <a:p>
            <a:pPr indent="0" lvl="0" marL="0" rtl="0" algn="l">
              <a:lnSpc>
                <a:spcPct val="115000"/>
              </a:lnSpc>
              <a:spcBef>
                <a:spcPts val="0"/>
              </a:spcBef>
              <a:spcAft>
                <a:spcPts val="0"/>
              </a:spcAft>
              <a:buSzPts val="1400"/>
              <a:buNone/>
            </a:pPr>
            <a:r>
              <a:t/>
            </a:r>
            <a:endParaRPr b="1"/>
          </a:p>
          <a:p>
            <a:pPr indent="0" lvl="0" marL="0" rtl="0" algn="l">
              <a:lnSpc>
                <a:spcPct val="115000"/>
              </a:lnSpc>
              <a:spcBef>
                <a:spcPts val="0"/>
              </a:spcBef>
              <a:spcAft>
                <a:spcPts val="0"/>
              </a:spcAft>
              <a:buSzPts val="1400"/>
              <a:buNone/>
            </a:pPr>
            <a:r>
              <a:rPr b="1" lang="en-GB"/>
              <a:t>Theorem 3. </a:t>
            </a:r>
            <a:r>
              <a:rPr lang="en-GB"/>
              <a:t>Let f ∗ be the optimal value of the set function optimization problem (6), and let f(S</a:t>
            </a:r>
            <a:r>
              <a:rPr baseline="-25000" lang="en-GB"/>
              <a:t>greedy</a:t>
            </a:r>
            <a:r>
              <a:rPr lang="en-GB"/>
              <a:t>) be the value associated with the subset S greedy obtained from applying the greedy algorithm on (6). If f is submodular and monotone increasing, then</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This is the best any polynomial time algorithm can achieve, assuming P = NP. Note that this is a worst-case bound; the greedy algorithm often performs much better than the bound in practice.</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p:txBody>
      </p:sp>
      <p:grpSp>
        <p:nvGrpSpPr>
          <p:cNvPr id="405" name="Google Shape;405;p22"/>
          <p:cNvGrpSpPr/>
          <p:nvPr/>
        </p:nvGrpSpPr>
        <p:grpSpPr>
          <a:xfrm flipH="1">
            <a:off x="6875678" y="4173498"/>
            <a:ext cx="887795" cy="175887"/>
            <a:chOff x="2284850" y="131975"/>
            <a:chExt cx="1720200" cy="340800"/>
          </a:xfrm>
        </p:grpSpPr>
        <p:sp>
          <p:nvSpPr>
            <p:cNvPr id="406" name="Google Shape;406;p22"/>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22"/>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22"/>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22"/>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10" name="Google Shape;410;p22"/>
          <p:cNvPicPr preferRelativeResize="0"/>
          <p:nvPr/>
        </p:nvPicPr>
        <p:blipFill rotWithShape="1">
          <a:blip r:embed="rId3">
            <a:alphaModFix/>
          </a:blip>
          <a:srcRect b="0" l="0" r="0" t="0"/>
          <a:stretch/>
        </p:blipFill>
        <p:spPr>
          <a:xfrm>
            <a:off x="1415775" y="2715266"/>
            <a:ext cx="5067300" cy="774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23"/>
          <p:cNvSpPr txBox="1"/>
          <p:nvPr>
            <p:ph type="title"/>
          </p:nvPr>
        </p:nvSpPr>
        <p:spPr>
          <a:xfrm>
            <a:off x="1415775" y="445025"/>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Trace of the Gramian</a:t>
            </a:r>
            <a:endParaRPr/>
          </a:p>
        </p:txBody>
      </p:sp>
      <p:sp>
        <p:nvSpPr>
          <p:cNvPr id="416" name="Google Shape;416;p23"/>
          <p:cNvSpPr txBox="1"/>
          <p:nvPr>
            <p:ph idx="2" type="subTitle"/>
          </p:nvPr>
        </p:nvSpPr>
        <p:spPr>
          <a:xfrm>
            <a:off x="1415775" y="1128696"/>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GB"/>
              <a:t>Solve the Lyapunov equation</a:t>
            </a:r>
            <a:endParaRPr/>
          </a:p>
          <a:p>
            <a:pPr indent="0" lvl="0" marL="0" rtl="0" algn="l">
              <a:lnSpc>
                <a:spcPct val="115000"/>
              </a:lnSpc>
              <a:spcBef>
                <a:spcPts val="0"/>
              </a:spcBef>
              <a:spcAft>
                <a:spcPts val="0"/>
              </a:spcAft>
              <a:buSzPts val="1400"/>
              <a:buNone/>
            </a:pPr>
            <a:r>
              <a:t/>
            </a:r>
            <a:endParaRPr b="1"/>
          </a:p>
          <a:p>
            <a:pPr indent="0" lvl="0" marL="0" rtl="0" algn="l">
              <a:lnSpc>
                <a:spcPct val="115000"/>
              </a:lnSpc>
              <a:spcBef>
                <a:spcPts val="0"/>
              </a:spcBef>
              <a:spcAft>
                <a:spcPts val="0"/>
              </a:spcAft>
              <a:buSzPts val="1400"/>
              <a:buNone/>
            </a:pPr>
            <a:r>
              <a:t/>
            </a:r>
            <a:endParaRPr b="1"/>
          </a:p>
          <a:p>
            <a:pPr indent="0" lvl="0" marL="0" rtl="0" algn="l">
              <a:lnSpc>
                <a:spcPct val="115000"/>
              </a:lnSpc>
              <a:spcBef>
                <a:spcPts val="0"/>
              </a:spcBef>
              <a:spcAft>
                <a:spcPts val="0"/>
              </a:spcAft>
              <a:buSzPts val="1400"/>
              <a:buNone/>
            </a:pPr>
            <a:r>
              <a:t/>
            </a:r>
            <a:endParaRPr b="1"/>
          </a:p>
          <a:p>
            <a:pPr indent="0" lvl="0" marL="0" rtl="0" algn="l">
              <a:lnSpc>
                <a:spcPct val="115000"/>
              </a:lnSpc>
              <a:spcBef>
                <a:spcPts val="0"/>
              </a:spcBef>
              <a:spcAft>
                <a:spcPts val="0"/>
              </a:spcAft>
              <a:buSzPts val="1400"/>
              <a:buNone/>
            </a:pPr>
            <a:r>
              <a:rPr b="1" lang="en-GB"/>
              <a:t>Theorem 4. </a:t>
            </a:r>
            <a:r>
              <a:rPr lang="en-GB"/>
              <a:t>The set function mapping subsets S ⊆ V to a linear function of the associated controllability Gramian, f(S) = tr(CW</a:t>
            </a:r>
            <a:r>
              <a:rPr baseline="-25000" lang="en-GB"/>
              <a:t>S</a:t>
            </a:r>
            <a:r>
              <a:rPr lang="en-GB"/>
              <a:t> C</a:t>
            </a:r>
            <a:r>
              <a:rPr baseline="30000" lang="en-GB"/>
              <a:t>T</a:t>
            </a:r>
            <a:r>
              <a:rPr lang="en-GB"/>
              <a:t> ) for any weighting matrix C ∈ R </a:t>
            </a:r>
            <a:r>
              <a:rPr baseline="30000" lang="en-GB"/>
              <a:t>p×n </a:t>
            </a:r>
            <a:r>
              <a:rPr lang="en-GB"/>
              <a:t>, is </a:t>
            </a:r>
            <a:r>
              <a:rPr lang="en-GB" u="sng"/>
              <a:t>modular</a:t>
            </a:r>
            <a:r>
              <a:rPr lang="en-GB"/>
              <a:t>.</a:t>
            </a:r>
            <a:endParaRPr/>
          </a:p>
          <a:p>
            <a:pPr indent="0" lvl="0" marL="0" rtl="0" algn="l">
              <a:lnSpc>
                <a:spcPct val="115000"/>
              </a:lnSpc>
              <a:spcBef>
                <a:spcPts val="0"/>
              </a:spcBef>
              <a:spcAft>
                <a:spcPts val="0"/>
              </a:spcAft>
              <a:buSzPts val="1400"/>
              <a:buNone/>
            </a:pPr>
            <a:r>
              <a:rPr lang="en-GB"/>
              <a:t>Proof: …</a:t>
            </a:r>
            <a:endParaRPr/>
          </a:p>
          <a:p>
            <a:pPr indent="0" lvl="0" marL="0" rtl="0" algn="l">
              <a:lnSpc>
                <a:spcPct val="115000"/>
              </a:lnSpc>
              <a:spcBef>
                <a:spcPts val="0"/>
              </a:spcBef>
              <a:spcAft>
                <a:spcPts val="0"/>
              </a:spcAft>
              <a:buSzPts val="1400"/>
              <a:buNone/>
            </a:pPr>
            <a:r>
              <a:rPr lang="en-GB"/>
              <a:t>Theorem 4 shows that each possible actuator placement gives an independent contribution to the trace of the controllability Gramian.</a:t>
            </a:r>
            <a:endParaRPr/>
          </a:p>
          <a:p>
            <a:pPr indent="0" lvl="0" marL="0" rtl="0" algn="l">
              <a:lnSpc>
                <a:spcPct val="115000"/>
              </a:lnSpc>
              <a:spcBef>
                <a:spcPts val="0"/>
              </a:spcBef>
              <a:spcAft>
                <a:spcPts val="0"/>
              </a:spcAft>
              <a:buSzPts val="1400"/>
              <a:buNone/>
            </a:pPr>
            <a:r>
              <a:rPr lang="en-GB"/>
              <a:t>One needs only to compute the metric </a:t>
            </a:r>
            <a:r>
              <a:rPr lang="en-GB" u="sng"/>
              <a:t>individually for each possible actuator placement, sort the results, and choose the best k.</a:t>
            </a:r>
            <a:endParaRPr/>
          </a:p>
        </p:txBody>
      </p:sp>
      <p:grpSp>
        <p:nvGrpSpPr>
          <p:cNvPr id="417" name="Google Shape;417;p23"/>
          <p:cNvGrpSpPr/>
          <p:nvPr/>
        </p:nvGrpSpPr>
        <p:grpSpPr>
          <a:xfrm flipH="1">
            <a:off x="6875678" y="4173498"/>
            <a:ext cx="887795" cy="175887"/>
            <a:chOff x="2284850" y="131975"/>
            <a:chExt cx="1720200" cy="340800"/>
          </a:xfrm>
        </p:grpSpPr>
        <p:sp>
          <p:nvSpPr>
            <p:cNvPr id="418" name="Google Shape;418;p23"/>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23"/>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23"/>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23"/>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22" name="Google Shape;422;p23"/>
          <p:cNvPicPr preferRelativeResize="0"/>
          <p:nvPr/>
        </p:nvPicPr>
        <p:blipFill rotWithShape="1">
          <a:blip r:embed="rId3">
            <a:alphaModFix/>
          </a:blip>
          <a:srcRect b="0" l="0" r="0" t="0"/>
          <a:stretch/>
        </p:blipFill>
        <p:spPr>
          <a:xfrm>
            <a:off x="1415775" y="1582558"/>
            <a:ext cx="4394200" cy="482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4"/>
          <p:cNvSpPr txBox="1"/>
          <p:nvPr>
            <p:ph type="title"/>
          </p:nvPr>
        </p:nvSpPr>
        <p:spPr>
          <a:xfrm>
            <a:off x="1415775" y="445025"/>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Trace of the inverse Gramian</a:t>
            </a:r>
            <a:endParaRPr/>
          </a:p>
        </p:txBody>
      </p:sp>
      <p:sp>
        <p:nvSpPr>
          <p:cNvPr id="428" name="Google Shape;428;p24"/>
          <p:cNvSpPr txBox="1"/>
          <p:nvPr>
            <p:ph idx="2" type="subTitle"/>
          </p:nvPr>
        </p:nvSpPr>
        <p:spPr>
          <a:xfrm>
            <a:off x="1415775" y="911984"/>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GB"/>
              <a:t>We assume in this subsection that for any S ⊆ V the associated Gramian W</a:t>
            </a:r>
            <a:r>
              <a:rPr baseline="-25000" lang="en-GB"/>
              <a:t>S </a:t>
            </a:r>
            <a:r>
              <a:rPr lang="en-GB"/>
              <a:t>is invertible. This is the case, for example, if the network already has a set of actuators that provide controllability and we would like to add additional actuators to improve controllability.</a:t>
            </a:r>
            <a:endParaRPr b="1"/>
          </a:p>
          <a:p>
            <a:pPr indent="0" lvl="0" marL="0" rtl="0" algn="l">
              <a:lnSpc>
                <a:spcPct val="115000"/>
              </a:lnSpc>
              <a:spcBef>
                <a:spcPts val="0"/>
              </a:spcBef>
              <a:spcAft>
                <a:spcPts val="0"/>
              </a:spcAft>
              <a:buSzPts val="1400"/>
              <a:buNone/>
            </a:pPr>
            <a:r>
              <a:t/>
            </a:r>
            <a:endParaRPr b="1"/>
          </a:p>
          <a:p>
            <a:pPr indent="0" lvl="0" marL="0" rtl="0" algn="l">
              <a:lnSpc>
                <a:spcPct val="115000"/>
              </a:lnSpc>
              <a:spcBef>
                <a:spcPts val="0"/>
              </a:spcBef>
              <a:spcAft>
                <a:spcPts val="0"/>
              </a:spcAft>
              <a:buSzPts val="1400"/>
              <a:buNone/>
            </a:pPr>
            <a:r>
              <a:rPr b="1" lang="en-GB"/>
              <a:t>Theorem 5. </a:t>
            </a:r>
            <a:r>
              <a:rPr lang="en-GB"/>
              <a:t>Let V = { b </a:t>
            </a:r>
            <a:r>
              <a:rPr baseline="-25000" lang="en-GB"/>
              <a:t>1</a:t>
            </a:r>
            <a:r>
              <a:rPr lang="en-GB"/>
              <a:t> , ..., b </a:t>
            </a:r>
            <a:r>
              <a:rPr baseline="-25000" lang="en-GB"/>
              <a:t>M</a:t>
            </a:r>
            <a:r>
              <a:rPr lang="en-GB"/>
              <a:t> } be a set of possible input matrix columns and W </a:t>
            </a:r>
            <a:r>
              <a:rPr baseline="-25000" lang="en-GB"/>
              <a:t>S</a:t>
            </a:r>
            <a:r>
              <a:rPr lang="en-GB"/>
              <a:t> the controllability Gramian associated with S ⊆ V . The set function f : 2</a:t>
            </a:r>
            <a:r>
              <a:rPr baseline="30000" lang="en-GB"/>
              <a:t> V </a:t>
            </a:r>
            <a:r>
              <a:rPr lang="en-GB"/>
              <a:t>→ R deﬁned as</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is </a:t>
            </a:r>
            <a:r>
              <a:rPr lang="en-GB" u="sng"/>
              <a:t>submodular and monotone increasing</a:t>
            </a:r>
            <a:r>
              <a:rPr lang="en-GB"/>
              <a:t>.</a:t>
            </a:r>
            <a:endParaRPr/>
          </a:p>
          <a:p>
            <a:pPr indent="0" lvl="0" marL="0" rtl="0" algn="l">
              <a:lnSpc>
                <a:spcPct val="115000"/>
              </a:lnSpc>
              <a:spcBef>
                <a:spcPts val="0"/>
              </a:spcBef>
              <a:spcAft>
                <a:spcPts val="0"/>
              </a:spcAft>
              <a:buSzPts val="1400"/>
              <a:buNone/>
            </a:pPr>
            <a:r>
              <a:rPr lang="en-GB"/>
              <a:t>Proof:…</a:t>
            </a:r>
            <a:endParaRPr/>
          </a:p>
          <a:p>
            <a:pPr indent="0" lvl="0" marL="0" rtl="0" algn="l">
              <a:lnSpc>
                <a:spcPct val="115000"/>
              </a:lnSpc>
              <a:spcBef>
                <a:spcPts val="0"/>
              </a:spcBef>
              <a:spcAft>
                <a:spcPts val="0"/>
              </a:spcAft>
              <a:buSzPts val="1400"/>
              <a:buNone/>
            </a:pPr>
            <a:r>
              <a:rPr lang="en-GB"/>
              <a:t>It means that </a:t>
            </a:r>
            <a:r>
              <a:rPr lang="en-GB" u="sng"/>
              <a:t>adding an actuator to the system cannot decrease its controllability.</a:t>
            </a:r>
            <a:endParaRPr/>
          </a:p>
          <a:p>
            <a:pPr indent="0" lvl="0" marL="0" rtl="0" algn="l">
              <a:lnSpc>
                <a:spcPct val="115000"/>
              </a:lnSpc>
              <a:spcBef>
                <a:spcPts val="0"/>
              </a:spcBef>
              <a:spcAft>
                <a:spcPts val="0"/>
              </a:spcAft>
              <a:buSzPts val="1400"/>
              <a:buNone/>
            </a:pPr>
            <a:r>
              <a:t/>
            </a:r>
            <a:endParaRPr u="sng"/>
          </a:p>
        </p:txBody>
      </p:sp>
      <p:grpSp>
        <p:nvGrpSpPr>
          <p:cNvPr id="429" name="Google Shape;429;p24"/>
          <p:cNvGrpSpPr/>
          <p:nvPr/>
        </p:nvGrpSpPr>
        <p:grpSpPr>
          <a:xfrm flipH="1">
            <a:off x="6875678" y="4173498"/>
            <a:ext cx="887795" cy="175887"/>
            <a:chOff x="2284850" y="131975"/>
            <a:chExt cx="1720200" cy="340800"/>
          </a:xfrm>
        </p:grpSpPr>
        <p:sp>
          <p:nvSpPr>
            <p:cNvPr id="430" name="Google Shape;430;p24"/>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24"/>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24"/>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24"/>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34" name="Google Shape;434;p24"/>
          <p:cNvPicPr preferRelativeResize="0"/>
          <p:nvPr/>
        </p:nvPicPr>
        <p:blipFill rotWithShape="1">
          <a:blip r:embed="rId3">
            <a:alphaModFix/>
          </a:blip>
          <a:srcRect b="0" l="0" r="0" t="0"/>
          <a:stretch/>
        </p:blipFill>
        <p:spPr>
          <a:xfrm>
            <a:off x="2690858" y="2869680"/>
            <a:ext cx="2324100" cy="520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5"/>
          <p:cNvSpPr txBox="1"/>
          <p:nvPr>
            <p:ph type="title"/>
          </p:nvPr>
        </p:nvSpPr>
        <p:spPr>
          <a:xfrm>
            <a:off x="1415775" y="445025"/>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Log determinant of the Gramian</a:t>
            </a:r>
            <a:endParaRPr/>
          </a:p>
        </p:txBody>
      </p:sp>
      <p:sp>
        <p:nvSpPr>
          <p:cNvPr id="440" name="Google Shape;440;p25"/>
          <p:cNvSpPr txBox="1"/>
          <p:nvPr>
            <p:ph idx="2" type="subTitle"/>
          </p:nvPr>
        </p:nvSpPr>
        <p:spPr>
          <a:xfrm>
            <a:off x="1416050" y="1126490"/>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GB"/>
              <a:t>We now consider the log determinant of the controllability Gramian. We assume again that for any S ⊆ V the associated Gramian is invertible. We have the following result.</a:t>
            </a:r>
            <a:endParaRPr/>
          </a:p>
          <a:p>
            <a:pPr indent="0" lvl="0" marL="0" rtl="0" algn="l">
              <a:lnSpc>
                <a:spcPct val="115000"/>
              </a:lnSpc>
              <a:spcBef>
                <a:spcPts val="0"/>
              </a:spcBef>
              <a:spcAft>
                <a:spcPts val="0"/>
              </a:spcAft>
              <a:buSzPts val="1400"/>
              <a:buNone/>
            </a:pPr>
            <a:r>
              <a:rPr b="1" lang="en-GB"/>
              <a:t>Theorem 6. </a:t>
            </a:r>
            <a:r>
              <a:rPr lang="en-GB"/>
              <a:t>Let V = { b </a:t>
            </a:r>
            <a:r>
              <a:rPr baseline="-25000" lang="en-GB"/>
              <a:t>1</a:t>
            </a:r>
            <a:r>
              <a:rPr lang="en-GB"/>
              <a:t> , ..., b </a:t>
            </a:r>
            <a:r>
              <a:rPr baseline="-25000" lang="en-GB"/>
              <a:t>M</a:t>
            </a:r>
            <a:r>
              <a:rPr lang="en-GB"/>
              <a:t> } be a set of possible input matrix columns and W </a:t>
            </a:r>
            <a:r>
              <a:rPr baseline="-25000" lang="en-GB"/>
              <a:t>S</a:t>
            </a:r>
            <a:r>
              <a:rPr lang="en-GB"/>
              <a:t> the controllability Gramian associated with S ⊆ V . The set function f : 2 </a:t>
            </a:r>
            <a:r>
              <a:rPr baseline="30000" lang="en-GB"/>
              <a:t>V</a:t>
            </a:r>
            <a:r>
              <a:rPr lang="en-GB"/>
              <a:t> → R, deﬁned as</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is </a:t>
            </a:r>
            <a:r>
              <a:rPr lang="en-GB" u="sng"/>
              <a:t>submodular and monotone increasing.</a:t>
            </a:r>
            <a:endParaRPr/>
          </a:p>
          <a:p>
            <a:pPr indent="0" lvl="0" marL="0" rtl="0" algn="l">
              <a:lnSpc>
                <a:spcPct val="115000"/>
              </a:lnSpc>
              <a:spcBef>
                <a:spcPts val="0"/>
              </a:spcBef>
              <a:spcAft>
                <a:spcPts val="0"/>
              </a:spcAft>
              <a:buSzPts val="1400"/>
              <a:buNone/>
            </a:pPr>
            <a:r>
              <a:rPr lang="en-GB"/>
              <a:t>Proof: …</a:t>
            </a:r>
            <a:endParaRPr/>
          </a:p>
          <a:p>
            <a:pPr indent="0" lvl="0" marL="0" rtl="0" algn="l">
              <a:lnSpc>
                <a:spcPct val="115000"/>
              </a:lnSpc>
              <a:spcBef>
                <a:spcPts val="0"/>
              </a:spcBef>
              <a:spcAft>
                <a:spcPts val="0"/>
              </a:spcAft>
              <a:buSzPts val="1400"/>
              <a:buNone/>
            </a:pPr>
            <a:r>
              <a:t/>
            </a:r>
            <a:endParaRPr/>
          </a:p>
        </p:txBody>
      </p:sp>
      <p:grpSp>
        <p:nvGrpSpPr>
          <p:cNvPr id="441" name="Google Shape;441;p25"/>
          <p:cNvGrpSpPr/>
          <p:nvPr/>
        </p:nvGrpSpPr>
        <p:grpSpPr>
          <a:xfrm flipH="1">
            <a:off x="6875678" y="4173498"/>
            <a:ext cx="887795" cy="175887"/>
            <a:chOff x="2284850" y="131975"/>
            <a:chExt cx="1720200" cy="340800"/>
          </a:xfrm>
        </p:grpSpPr>
        <p:sp>
          <p:nvSpPr>
            <p:cNvPr id="442" name="Google Shape;442;p25"/>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25"/>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25"/>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25"/>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46" name="Google Shape;446;p25"/>
          <p:cNvPicPr preferRelativeResize="0"/>
          <p:nvPr/>
        </p:nvPicPr>
        <p:blipFill rotWithShape="1">
          <a:blip r:embed="rId3">
            <a:alphaModFix/>
          </a:blip>
          <a:srcRect b="0" l="0" r="0" t="0"/>
          <a:stretch/>
        </p:blipFill>
        <p:spPr>
          <a:xfrm>
            <a:off x="2939125" y="2571750"/>
            <a:ext cx="2768600" cy="495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6"/>
          <p:cNvSpPr txBox="1"/>
          <p:nvPr>
            <p:ph type="title"/>
          </p:nvPr>
        </p:nvSpPr>
        <p:spPr>
          <a:xfrm>
            <a:off x="1415775" y="445025"/>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Log determinant of the Gramian</a:t>
            </a:r>
            <a:endParaRPr/>
          </a:p>
        </p:txBody>
      </p:sp>
      <p:sp>
        <p:nvSpPr>
          <p:cNvPr id="452" name="Google Shape;452;p26"/>
          <p:cNvSpPr txBox="1"/>
          <p:nvPr>
            <p:ph idx="2" type="subTitle"/>
          </p:nvPr>
        </p:nvSpPr>
        <p:spPr>
          <a:xfrm>
            <a:off x="1416050" y="1126490"/>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GB"/>
              <a:t>Corollary 1. </a:t>
            </a:r>
            <a:r>
              <a:rPr lang="en-GB"/>
              <a:t>The related set function g : 2 </a:t>
            </a:r>
            <a:r>
              <a:rPr baseline="30000" lang="en-GB"/>
              <a:t>V</a:t>
            </a:r>
            <a:r>
              <a:rPr lang="en-GB"/>
              <a:t> → R deﬁned by g(S) =n log √ det W</a:t>
            </a:r>
            <a:r>
              <a:rPr baseline="-25000" lang="en-GB"/>
              <a:t> S </a:t>
            </a:r>
            <a:r>
              <a:rPr lang="en-GB"/>
              <a:t>is </a:t>
            </a:r>
            <a:r>
              <a:rPr lang="en-GB" u="sng"/>
              <a:t>submodular and monotone increasing.</a:t>
            </a:r>
            <a:endParaRPr/>
          </a:p>
          <a:p>
            <a:pPr indent="0" lvl="0" marL="0" rtl="0" algn="l">
              <a:lnSpc>
                <a:spcPct val="115000"/>
              </a:lnSpc>
              <a:spcBef>
                <a:spcPts val="0"/>
              </a:spcBef>
              <a:spcAft>
                <a:spcPts val="0"/>
              </a:spcAft>
              <a:buSzPts val="1400"/>
              <a:buNone/>
            </a:pPr>
            <a:r>
              <a:rPr b="1" lang="en-GB"/>
              <a:t>Corollary 2. </a:t>
            </a:r>
            <a:r>
              <a:rPr lang="en-GB"/>
              <a:t>Let V = { b </a:t>
            </a:r>
            <a:r>
              <a:rPr baseline="-25000" lang="en-GB"/>
              <a:t>1</a:t>
            </a:r>
            <a:r>
              <a:rPr lang="en-GB"/>
              <a:t> , ..., b </a:t>
            </a:r>
            <a:r>
              <a:rPr baseline="-25000" lang="en-GB"/>
              <a:t>M</a:t>
            </a:r>
            <a:r>
              <a:rPr lang="en-GB"/>
              <a:t> } be a set of possible input matrix columns and W S the controllability Gramian associated with S ⊆ V . The set functions g 1 , g 2 : 2 </a:t>
            </a:r>
            <a:r>
              <a:rPr baseline="30000" lang="en-GB"/>
              <a:t>V</a:t>
            </a:r>
            <a:r>
              <a:rPr lang="en-GB"/>
              <a:t> → R deﬁned as</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where C ∈ R </a:t>
            </a:r>
            <a:r>
              <a:rPr baseline="30000" lang="en-GB"/>
              <a:t>p×n</a:t>
            </a:r>
            <a:r>
              <a:rPr lang="en-GB"/>
              <a:t> with p ≤ n and rank(C) = p, are </a:t>
            </a:r>
            <a:r>
              <a:rPr lang="en-GB" u="sng"/>
              <a:t>submodular and monotone increasing.</a:t>
            </a:r>
            <a:endParaRPr/>
          </a:p>
          <a:p>
            <a:pPr indent="0" lvl="0" marL="0" rtl="0" algn="l">
              <a:lnSpc>
                <a:spcPct val="115000"/>
              </a:lnSpc>
              <a:spcBef>
                <a:spcPts val="0"/>
              </a:spcBef>
              <a:spcAft>
                <a:spcPts val="0"/>
              </a:spcAft>
              <a:buSzPts val="1400"/>
              <a:buNone/>
            </a:pPr>
            <a:r>
              <a:rPr lang="en-GB"/>
              <a:t>Proof: …</a:t>
            </a:r>
            <a:endParaRPr/>
          </a:p>
          <a:p>
            <a:pPr indent="0" lvl="0" marL="0" rtl="0" algn="l">
              <a:lnSpc>
                <a:spcPct val="115000"/>
              </a:lnSpc>
              <a:spcBef>
                <a:spcPts val="0"/>
              </a:spcBef>
              <a:spcAft>
                <a:spcPts val="0"/>
              </a:spcAft>
              <a:buSzPts val="1400"/>
              <a:buNone/>
            </a:pPr>
            <a:r>
              <a:t/>
            </a:r>
            <a:endParaRPr/>
          </a:p>
        </p:txBody>
      </p:sp>
      <p:grpSp>
        <p:nvGrpSpPr>
          <p:cNvPr id="453" name="Google Shape;453;p26"/>
          <p:cNvGrpSpPr/>
          <p:nvPr/>
        </p:nvGrpSpPr>
        <p:grpSpPr>
          <a:xfrm flipH="1">
            <a:off x="6875678" y="4173498"/>
            <a:ext cx="887795" cy="175887"/>
            <a:chOff x="2284850" y="131975"/>
            <a:chExt cx="1720200" cy="340800"/>
          </a:xfrm>
        </p:grpSpPr>
        <p:sp>
          <p:nvSpPr>
            <p:cNvPr id="454" name="Google Shape;454;p26"/>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26"/>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26"/>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26"/>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58" name="Google Shape;458;p26"/>
          <p:cNvPicPr preferRelativeResize="0"/>
          <p:nvPr/>
        </p:nvPicPr>
        <p:blipFill rotWithShape="1">
          <a:blip r:embed="rId3">
            <a:alphaModFix/>
          </a:blip>
          <a:srcRect b="0" l="0" r="0" t="0"/>
          <a:stretch/>
        </p:blipFill>
        <p:spPr>
          <a:xfrm>
            <a:off x="2971800" y="2354580"/>
            <a:ext cx="3200400" cy="863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27"/>
          <p:cNvSpPr txBox="1"/>
          <p:nvPr>
            <p:ph type="title"/>
          </p:nvPr>
        </p:nvSpPr>
        <p:spPr>
          <a:xfrm>
            <a:off x="1415775" y="445025"/>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Rank of the Gramian</a:t>
            </a:r>
            <a:endParaRPr/>
          </a:p>
        </p:txBody>
      </p:sp>
      <p:sp>
        <p:nvSpPr>
          <p:cNvPr id="464" name="Google Shape;464;p27"/>
          <p:cNvSpPr txBox="1"/>
          <p:nvPr>
            <p:ph idx="2" type="subTitle"/>
          </p:nvPr>
        </p:nvSpPr>
        <p:spPr>
          <a:xfrm>
            <a:off x="1416050" y="1017905"/>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GB"/>
              <a:t>One way to handle cases where the controllability Gramian is </a:t>
            </a:r>
            <a:r>
              <a:rPr lang="en-GB" u="sng"/>
              <a:t>not invertible </a:t>
            </a:r>
            <a:r>
              <a:rPr lang="en-GB"/>
              <a:t>is to consider its rank. The following result shows that this is also a </a:t>
            </a:r>
            <a:r>
              <a:rPr lang="en-GB" u="sng"/>
              <a:t>submodular</a:t>
            </a:r>
            <a:r>
              <a:rPr lang="en-GB"/>
              <a:t> set function.</a:t>
            </a:r>
            <a:endParaRPr/>
          </a:p>
          <a:p>
            <a:pPr indent="0" lvl="0" marL="0" rtl="0" algn="l">
              <a:lnSpc>
                <a:spcPct val="115000"/>
              </a:lnSpc>
              <a:spcBef>
                <a:spcPts val="0"/>
              </a:spcBef>
              <a:spcAft>
                <a:spcPts val="0"/>
              </a:spcAft>
              <a:buSzPts val="1400"/>
              <a:buNone/>
            </a:pPr>
            <a:r>
              <a:rPr b="1" lang="en-GB"/>
              <a:t>Theorem 7. </a:t>
            </a:r>
            <a:r>
              <a:rPr lang="en-GB"/>
              <a:t>Let V = { b </a:t>
            </a:r>
            <a:r>
              <a:rPr baseline="-25000" lang="en-GB"/>
              <a:t>1</a:t>
            </a:r>
            <a:r>
              <a:rPr lang="en-GB"/>
              <a:t> , ..., b </a:t>
            </a:r>
            <a:r>
              <a:rPr baseline="-25000" lang="en-GB"/>
              <a:t>M</a:t>
            </a:r>
            <a:r>
              <a:rPr lang="en-GB"/>
              <a:t> } be a set of possible input matrix columns and W </a:t>
            </a:r>
            <a:r>
              <a:rPr baseline="-25000" lang="en-GB"/>
              <a:t>S</a:t>
            </a:r>
            <a:r>
              <a:rPr lang="en-GB"/>
              <a:t> the controllability Gramian associated with S ⊆ V . The set function f : 2 </a:t>
            </a:r>
            <a:r>
              <a:rPr baseline="30000" lang="en-GB"/>
              <a:t>V</a:t>
            </a:r>
            <a:r>
              <a:rPr lang="en-GB"/>
              <a:t> → R, deﬁned as</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is </a:t>
            </a:r>
            <a:r>
              <a:rPr lang="en-GB" u="sng"/>
              <a:t>submodular and monotone increasing.</a:t>
            </a:r>
            <a:endParaRPr/>
          </a:p>
          <a:p>
            <a:pPr indent="0" lvl="0" marL="0" rtl="0" algn="l">
              <a:lnSpc>
                <a:spcPct val="115000"/>
              </a:lnSpc>
              <a:spcBef>
                <a:spcPts val="0"/>
              </a:spcBef>
              <a:spcAft>
                <a:spcPts val="0"/>
              </a:spcAft>
              <a:buSzPts val="1400"/>
              <a:buNone/>
            </a:pPr>
            <a:r>
              <a:rPr lang="en-GB"/>
              <a:t>Another way to handle uncontrollable systems is to work with related continuous metrics deﬁned for uncontrollable systems, such as the trace of the pseudoinverse tr(W </a:t>
            </a:r>
            <a:r>
              <a:rPr baseline="-25000" lang="en-GB"/>
              <a:t>S</a:t>
            </a:r>
            <a:r>
              <a:rPr baseline="30000" lang="en-GB"/>
              <a:t>T</a:t>
            </a:r>
            <a:r>
              <a:rPr lang="en-GB"/>
              <a:t>)</a:t>
            </a:r>
            <a:endParaRPr/>
          </a:p>
        </p:txBody>
      </p:sp>
      <p:grpSp>
        <p:nvGrpSpPr>
          <p:cNvPr id="465" name="Google Shape;465;p27"/>
          <p:cNvGrpSpPr/>
          <p:nvPr/>
        </p:nvGrpSpPr>
        <p:grpSpPr>
          <a:xfrm flipH="1">
            <a:off x="6875678" y="4173498"/>
            <a:ext cx="887795" cy="175887"/>
            <a:chOff x="2284850" y="131975"/>
            <a:chExt cx="1720200" cy="340800"/>
          </a:xfrm>
        </p:grpSpPr>
        <p:sp>
          <p:nvSpPr>
            <p:cNvPr id="466" name="Google Shape;466;p27"/>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27"/>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27"/>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27"/>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70" name="Google Shape;470;p27"/>
          <p:cNvPicPr preferRelativeResize="0"/>
          <p:nvPr/>
        </p:nvPicPr>
        <p:blipFill rotWithShape="1">
          <a:blip r:embed="rId3">
            <a:alphaModFix/>
          </a:blip>
          <a:srcRect b="0" l="0" r="0" t="0"/>
          <a:stretch/>
        </p:blipFill>
        <p:spPr>
          <a:xfrm>
            <a:off x="3163842" y="2428043"/>
            <a:ext cx="2425700" cy="571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28"/>
          <p:cNvSpPr txBox="1"/>
          <p:nvPr>
            <p:ph type="title"/>
          </p:nvPr>
        </p:nvSpPr>
        <p:spPr>
          <a:xfrm>
            <a:off x="1415775" y="242286"/>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Smallest eigenvalue of the Gramian</a:t>
            </a:r>
            <a:endParaRPr/>
          </a:p>
        </p:txBody>
      </p:sp>
      <p:sp>
        <p:nvSpPr>
          <p:cNvPr id="476" name="Google Shape;476;p28"/>
          <p:cNvSpPr txBox="1"/>
          <p:nvPr>
            <p:ph idx="2" type="subTitle"/>
          </p:nvPr>
        </p:nvSpPr>
        <p:spPr>
          <a:xfrm>
            <a:off x="1415775" y="1113434"/>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GB"/>
              <a:t>We show an example where this function violates the diminishing gains property (7) of a set function f(S):</a:t>
            </a:r>
            <a:endParaRPr/>
          </a:p>
        </p:txBody>
      </p:sp>
      <p:grpSp>
        <p:nvGrpSpPr>
          <p:cNvPr id="477" name="Google Shape;477;p28"/>
          <p:cNvGrpSpPr/>
          <p:nvPr/>
        </p:nvGrpSpPr>
        <p:grpSpPr>
          <a:xfrm flipH="1">
            <a:off x="6875678" y="4173498"/>
            <a:ext cx="887795" cy="175887"/>
            <a:chOff x="2284850" y="131975"/>
            <a:chExt cx="1720200" cy="340800"/>
          </a:xfrm>
        </p:grpSpPr>
        <p:sp>
          <p:nvSpPr>
            <p:cNvPr id="478" name="Google Shape;478;p28"/>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28"/>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28"/>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28"/>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82" name="Google Shape;482;p28"/>
          <p:cNvPicPr preferRelativeResize="0"/>
          <p:nvPr/>
        </p:nvPicPr>
        <p:blipFill rotWithShape="1">
          <a:blip r:embed="rId3">
            <a:alphaModFix/>
          </a:blip>
          <a:srcRect b="0" l="0" r="0" t="0"/>
          <a:stretch/>
        </p:blipFill>
        <p:spPr>
          <a:xfrm>
            <a:off x="1649796" y="1734528"/>
            <a:ext cx="4182833" cy="1470596"/>
          </a:xfrm>
          <a:prstGeom prst="rect">
            <a:avLst/>
          </a:prstGeom>
          <a:noFill/>
          <a:ln>
            <a:noFill/>
          </a:ln>
        </p:spPr>
      </p:pic>
      <p:pic>
        <p:nvPicPr>
          <p:cNvPr id="483" name="Google Shape;483;p28"/>
          <p:cNvPicPr preferRelativeResize="0"/>
          <p:nvPr/>
        </p:nvPicPr>
        <p:blipFill rotWithShape="1">
          <a:blip r:embed="rId4">
            <a:alphaModFix/>
          </a:blip>
          <a:srcRect b="0" l="0" r="0" t="0"/>
          <a:stretch/>
        </p:blipFill>
        <p:spPr>
          <a:xfrm>
            <a:off x="1649796" y="3205124"/>
            <a:ext cx="4182833" cy="142375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29"/>
          <p:cNvSpPr txBox="1"/>
          <p:nvPr>
            <p:ph type="title"/>
          </p:nvPr>
        </p:nvSpPr>
        <p:spPr>
          <a:xfrm>
            <a:off x="1415775" y="445025"/>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Dynamic network centrality measures</a:t>
            </a:r>
            <a:endParaRPr/>
          </a:p>
        </p:txBody>
      </p:sp>
      <p:sp>
        <p:nvSpPr>
          <p:cNvPr id="489" name="Google Shape;489;p29"/>
          <p:cNvSpPr txBox="1"/>
          <p:nvPr>
            <p:ph idx="2" type="subTitle"/>
          </p:nvPr>
        </p:nvSpPr>
        <p:spPr>
          <a:xfrm>
            <a:off x="1416050" y="1729740"/>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GB"/>
              <a:t>Network centrality measures </a:t>
            </a:r>
            <a:r>
              <a:rPr lang="en-GB"/>
              <a:t>are real-valued functions that assign a relative “importance” to each node within a graph.</a:t>
            </a:r>
            <a:endParaRPr/>
          </a:p>
          <a:p>
            <a:pPr indent="0" lvl="0" marL="0" rtl="0" algn="l">
              <a:lnSpc>
                <a:spcPct val="115000"/>
              </a:lnSpc>
              <a:spcBef>
                <a:spcPts val="0"/>
              </a:spcBef>
              <a:spcAft>
                <a:spcPts val="0"/>
              </a:spcAft>
              <a:buSzPts val="1400"/>
              <a:buNone/>
            </a:pPr>
            <a:r>
              <a:rPr lang="en-GB"/>
              <a:t>In the context of complex dynamical networks, the controllability metrics described above can be used to </a:t>
            </a:r>
            <a:r>
              <a:rPr lang="en-GB" u="sng"/>
              <a:t>deﬁne a control energy-based centrality measures</a:t>
            </a:r>
            <a:r>
              <a:rPr lang="en-GB"/>
              <a:t>, describing the importance of a node in terms of its ability to move the system around the state space with a low-energy time-varying control input.</a:t>
            </a:r>
            <a:endParaRPr/>
          </a:p>
        </p:txBody>
      </p:sp>
      <p:grpSp>
        <p:nvGrpSpPr>
          <p:cNvPr id="490" name="Google Shape;490;p29"/>
          <p:cNvGrpSpPr/>
          <p:nvPr/>
        </p:nvGrpSpPr>
        <p:grpSpPr>
          <a:xfrm flipH="1">
            <a:off x="6875678" y="4173498"/>
            <a:ext cx="887795" cy="175887"/>
            <a:chOff x="2284850" y="131975"/>
            <a:chExt cx="1720200" cy="340800"/>
          </a:xfrm>
        </p:grpSpPr>
        <p:sp>
          <p:nvSpPr>
            <p:cNvPr id="491" name="Google Shape;491;p29"/>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29"/>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29"/>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29"/>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
          <p:cNvSpPr txBox="1"/>
          <p:nvPr>
            <p:ph type="title"/>
          </p:nvPr>
        </p:nvSpPr>
        <p:spPr>
          <a:xfrm>
            <a:off x="764175" y="1962000"/>
            <a:ext cx="4278900" cy="915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GB"/>
              <a:t>Motivation</a:t>
            </a:r>
            <a:endParaRPr/>
          </a:p>
        </p:txBody>
      </p:sp>
      <p:sp>
        <p:nvSpPr>
          <p:cNvPr id="178" name="Google Shape;178;p3"/>
          <p:cNvSpPr txBox="1"/>
          <p:nvPr>
            <p:ph idx="2" type="title"/>
          </p:nvPr>
        </p:nvSpPr>
        <p:spPr>
          <a:xfrm>
            <a:off x="857150" y="977850"/>
            <a:ext cx="1463100" cy="887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GB"/>
              <a:t>01</a:t>
            </a:r>
            <a:endParaRPr/>
          </a:p>
        </p:txBody>
      </p:sp>
      <p:cxnSp>
        <p:nvCxnSpPr>
          <p:cNvPr id="179" name="Google Shape;179;p3"/>
          <p:cNvCxnSpPr/>
          <p:nvPr/>
        </p:nvCxnSpPr>
        <p:spPr>
          <a:xfrm>
            <a:off x="-95092" y="2982353"/>
            <a:ext cx="5393400" cy="0"/>
          </a:xfrm>
          <a:prstGeom prst="straightConnector1">
            <a:avLst/>
          </a:prstGeom>
          <a:noFill/>
          <a:ln cap="flat" cmpd="sng" w="9525">
            <a:solidFill>
              <a:schemeClr val="dk1"/>
            </a:solidFill>
            <a:prstDash val="solid"/>
            <a:round/>
            <a:headEnd len="sm" w="sm" type="none"/>
            <a:tailEnd len="sm" w="sm" type="none"/>
          </a:ln>
        </p:spPr>
      </p:cxnSp>
      <p:grpSp>
        <p:nvGrpSpPr>
          <p:cNvPr id="180" name="Google Shape;180;p3"/>
          <p:cNvGrpSpPr/>
          <p:nvPr/>
        </p:nvGrpSpPr>
        <p:grpSpPr>
          <a:xfrm>
            <a:off x="857153" y="3925652"/>
            <a:ext cx="887795" cy="175887"/>
            <a:chOff x="2284850" y="131975"/>
            <a:chExt cx="1720200" cy="340800"/>
          </a:xfrm>
        </p:grpSpPr>
        <p:sp>
          <p:nvSpPr>
            <p:cNvPr id="181" name="Google Shape;181;p3"/>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30"/>
          <p:cNvSpPr txBox="1"/>
          <p:nvPr>
            <p:ph type="title"/>
          </p:nvPr>
        </p:nvSpPr>
        <p:spPr>
          <a:xfrm>
            <a:off x="1415775" y="310364"/>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Dynamic network centrality measures</a:t>
            </a:r>
            <a:endParaRPr/>
          </a:p>
        </p:txBody>
      </p:sp>
      <p:sp>
        <p:nvSpPr>
          <p:cNvPr id="500" name="Google Shape;500;p30"/>
          <p:cNvSpPr txBox="1"/>
          <p:nvPr>
            <p:ph idx="2" type="subTitle"/>
          </p:nvPr>
        </p:nvSpPr>
        <p:spPr>
          <a:xfrm>
            <a:off x="1415775" y="1184462"/>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GB"/>
              <a:t>Deﬁnition 4 (Control Energy Centralities). </a:t>
            </a:r>
            <a:r>
              <a:rPr lang="en-GB"/>
              <a:t>Given a complex network with n nodes and an associated stable linear dynamics matrix A ∈ R </a:t>
            </a:r>
            <a:r>
              <a:rPr baseline="30000" lang="en-GB"/>
              <a:t>n×n</a:t>
            </a:r>
            <a:r>
              <a:rPr lang="en-GB"/>
              <a:t> , we deﬁne the following Control Energy Centrality measures for each node I</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where W </a:t>
            </a:r>
            <a:r>
              <a:rPr baseline="-25000" lang="en-GB"/>
              <a:t>i </a:t>
            </a:r>
            <a:r>
              <a:rPr lang="en-GB"/>
              <a:t>is the inﬁnite-horizon controllability Gramian that satisﬁes AW</a:t>
            </a:r>
            <a:r>
              <a:rPr baseline="-25000" lang="en-GB"/>
              <a:t> i </a:t>
            </a:r>
            <a:r>
              <a:rPr lang="en-GB"/>
              <a:t>+ W</a:t>
            </a:r>
            <a:r>
              <a:rPr baseline="-25000" lang="en-GB"/>
              <a:t> i </a:t>
            </a:r>
            <a:r>
              <a:rPr lang="en-GB"/>
              <a:t>A</a:t>
            </a:r>
            <a:r>
              <a:rPr baseline="30000" lang="en-GB"/>
              <a:t> T </a:t>
            </a:r>
            <a:r>
              <a:rPr lang="en-GB"/>
              <a:t>+ e</a:t>
            </a:r>
            <a:r>
              <a:rPr baseline="-25000" lang="en-GB"/>
              <a:t> i </a:t>
            </a:r>
            <a:r>
              <a:rPr lang="en-GB"/>
              <a:t>e </a:t>
            </a:r>
            <a:r>
              <a:rPr baseline="-25000" lang="en-GB"/>
              <a:t>i</a:t>
            </a:r>
            <a:r>
              <a:rPr lang="en-GB"/>
              <a:t> </a:t>
            </a:r>
            <a:r>
              <a:rPr baseline="30000" lang="en-GB"/>
              <a:t>T</a:t>
            </a:r>
            <a:r>
              <a:rPr lang="en-GB"/>
              <a:t> = 0.</a:t>
            </a:r>
            <a:endParaRPr/>
          </a:p>
        </p:txBody>
      </p:sp>
      <p:grpSp>
        <p:nvGrpSpPr>
          <p:cNvPr id="501" name="Google Shape;501;p30"/>
          <p:cNvGrpSpPr/>
          <p:nvPr/>
        </p:nvGrpSpPr>
        <p:grpSpPr>
          <a:xfrm flipH="1">
            <a:off x="6875678" y="4173498"/>
            <a:ext cx="887795" cy="175887"/>
            <a:chOff x="2284850" y="131975"/>
            <a:chExt cx="1720200" cy="340800"/>
          </a:xfrm>
        </p:grpSpPr>
        <p:sp>
          <p:nvSpPr>
            <p:cNvPr id="502" name="Google Shape;502;p30"/>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30"/>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30"/>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30"/>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06" name="Google Shape;506;p30"/>
          <p:cNvPicPr preferRelativeResize="0"/>
          <p:nvPr/>
        </p:nvPicPr>
        <p:blipFill rotWithShape="1">
          <a:blip r:embed="rId3">
            <a:alphaModFix/>
          </a:blip>
          <a:srcRect b="0" l="0" r="0" t="0"/>
          <a:stretch/>
        </p:blipFill>
        <p:spPr>
          <a:xfrm>
            <a:off x="2656042" y="2032987"/>
            <a:ext cx="4000937" cy="192605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31"/>
          <p:cNvSpPr txBox="1"/>
          <p:nvPr>
            <p:ph type="title"/>
          </p:nvPr>
        </p:nvSpPr>
        <p:spPr>
          <a:xfrm>
            <a:off x="1415775" y="356249"/>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Computational scaling for large networks</a:t>
            </a:r>
            <a:endParaRPr/>
          </a:p>
        </p:txBody>
      </p:sp>
      <p:sp>
        <p:nvSpPr>
          <p:cNvPr id="512" name="Google Shape;512;p31"/>
          <p:cNvSpPr txBox="1"/>
          <p:nvPr>
            <p:ph idx="2" type="subTitle"/>
          </p:nvPr>
        </p:nvSpPr>
        <p:spPr>
          <a:xfrm>
            <a:off x="1415775" y="1312489"/>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GB"/>
              <a:t>Computational techniques </a:t>
            </a:r>
            <a:r>
              <a:rPr lang="en-GB"/>
              <a:t>that can be used to scale the greedy algorithm described previously to large structured networks：</a:t>
            </a:r>
            <a:endParaRPr/>
          </a:p>
          <a:p>
            <a:pPr indent="-285750" lvl="0" marL="285750" rtl="0" algn="l">
              <a:lnSpc>
                <a:spcPct val="115000"/>
              </a:lnSpc>
              <a:spcBef>
                <a:spcPts val="0"/>
              </a:spcBef>
              <a:spcAft>
                <a:spcPts val="0"/>
              </a:spcAft>
              <a:buSzPts val="1400"/>
              <a:buFont typeface="Arial"/>
              <a:buChar char="•"/>
            </a:pPr>
            <a:r>
              <a:rPr b="1" lang="en-GB"/>
              <a:t>Low Rank Solutions: </a:t>
            </a:r>
            <a:r>
              <a:rPr lang="en-GB"/>
              <a:t>Exploit sparsity and compute low rank solutions to Lyapunov equations using specialized algorithms (e.g., Cholesky factor-alternating direction implicit algorithm).</a:t>
            </a:r>
            <a:endParaRPr/>
          </a:p>
          <a:p>
            <a:pPr indent="-285750" lvl="0" marL="285750" rtl="0" algn="l">
              <a:lnSpc>
                <a:spcPct val="115000"/>
              </a:lnSpc>
              <a:spcBef>
                <a:spcPts val="0"/>
              </a:spcBef>
              <a:spcAft>
                <a:spcPts val="0"/>
              </a:spcAft>
              <a:buSzPts val="1400"/>
              <a:buFont typeface="Arial"/>
              <a:buChar char="•"/>
            </a:pPr>
            <a:r>
              <a:rPr b="1" lang="en-GB"/>
              <a:t>Parallel Computation: </a:t>
            </a:r>
            <a:r>
              <a:rPr lang="en-GB"/>
              <a:t>Pre-compute Gramians for each actuator in parallel; Solve Lyapunov equations in parallel and sum results for overall solution.</a:t>
            </a:r>
            <a:endParaRPr/>
          </a:p>
          <a:p>
            <a:pPr indent="-285750" lvl="0" marL="285750" rtl="0" algn="l">
              <a:lnSpc>
                <a:spcPct val="115000"/>
              </a:lnSpc>
              <a:spcBef>
                <a:spcPts val="0"/>
              </a:spcBef>
              <a:spcAft>
                <a:spcPts val="0"/>
              </a:spcAft>
              <a:buSzPts val="1400"/>
              <a:buFont typeface="Arial"/>
              <a:buChar char="•"/>
            </a:pPr>
            <a:r>
              <a:rPr b="1" lang="en-GB"/>
              <a:t>Efficient Marginal Gains:</a:t>
            </a:r>
            <a:r>
              <a:rPr lang="en-GB"/>
              <a:t> Compute marginal gains in parallel using low rank update formulae (e.g., Sherman-Morrison formula, matrix determinant lemma).</a:t>
            </a:r>
            <a:endParaRPr/>
          </a:p>
          <a:p>
            <a:pPr indent="-285750" lvl="0" marL="285750" rtl="0" algn="l">
              <a:lnSpc>
                <a:spcPct val="115000"/>
              </a:lnSpc>
              <a:spcBef>
                <a:spcPts val="0"/>
              </a:spcBef>
              <a:spcAft>
                <a:spcPts val="0"/>
              </a:spcAft>
              <a:buSzPts val="1400"/>
              <a:buFont typeface="Arial"/>
              <a:buChar char="•"/>
            </a:pPr>
            <a:r>
              <a:rPr b="1" lang="en-GB"/>
              <a:t>Accelerated Greedy Algorithm:</a:t>
            </a:r>
            <a:r>
              <a:rPr lang="en-GB"/>
              <a:t> Use Minoux's accelerated greedy algorithm to reduce computation of marginal gains, leveraging submodularity for significant speedups.</a:t>
            </a:r>
            <a:endParaRPr/>
          </a:p>
          <a:p>
            <a:pPr indent="-196850" lvl="0" marL="285750" rtl="0" algn="l">
              <a:lnSpc>
                <a:spcPct val="115000"/>
              </a:lnSpc>
              <a:spcBef>
                <a:spcPts val="0"/>
              </a:spcBef>
              <a:spcAft>
                <a:spcPts val="0"/>
              </a:spcAft>
              <a:buSzPts val="1400"/>
              <a:buFont typeface="Arial"/>
              <a:buNone/>
            </a:pPr>
            <a:r>
              <a:t/>
            </a:r>
            <a:endParaRPr/>
          </a:p>
        </p:txBody>
      </p:sp>
      <p:grpSp>
        <p:nvGrpSpPr>
          <p:cNvPr id="513" name="Google Shape;513;p31"/>
          <p:cNvGrpSpPr/>
          <p:nvPr/>
        </p:nvGrpSpPr>
        <p:grpSpPr>
          <a:xfrm flipH="1">
            <a:off x="6875678" y="4173498"/>
            <a:ext cx="887795" cy="175887"/>
            <a:chOff x="2284850" y="131975"/>
            <a:chExt cx="1720200" cy="340800"/>
          </a:xfrm>
        </p:grpSpPr>
        <p:sp>
          <p:nvSpPr>
            <p:cNvPr id="514" name="Google Shape;514;p31"/>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31"/>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31"/>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31"/>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32"/>
          <p:cNvSpPr txBox="1"/>
          <p:nvPr>
            <p:ph type="title"/>
          </p:nvPr>
        </p:nvSpPr>
        <p:spPr>
          <a:xfrm>
            <a:off x="764175" y="1962000"/>
            <a:ext cx="4278900" cy="915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GB" sz="2800"/>
              <a:t>Numerical examples</a:t>
            </a:r>
            <a:endParaRPr sz="2800"/>
          </a:p>
        </p:txBody>
      </p:sp>
      <p:sp>
        <p:nvSpPr>
          <p:cNvPr id="523" name="Google Shape;523;p32"/>
          <p:cNvSpPr txBox="1"/>
          <p:nvPr>
            <p:ph idx="2" type="title"/>
          </p:nvPr>
        </p:nvSpPr>
        <p:spPr>
          <a:xfrm>
            <a:off x="857150" y="977850"/>
            <a:ext cx="1463100" cy="887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GB"/>
              <a:t>04</a:t>
            </a:r>
            <a:endParaRPr/>
          </a:p>
        </p:txBody>
      </p:sp>
      <p:cxnSp>
        <p:nvCxnSpPr>
          <p:cNvPr id="524" name="Google Shape;524;p32"/>
          <p:cNvCxnSpPr/>
          <p:nvPr/>
        </p:nvCxnSpPr>
        <p:spPr>
          <a:xfrm>
            <a:off x="-95092" y="2982353"/>
            <a:ext cx="5393400" cy="0"/>
          </a:xfrm>
          <a:prstGeom prst="straightConnector1">
            <a:avLst/>
          </a:prstGeom>
          <a:noFill/>
          <a:ln cap="flat" cmpd="sng" w="9525">
            <a:solidFill>
              <a:schemeClr val="dk1"/>
            </a:solidFill>
            <a:prstDash val="solid"/>
            <a:round/>
            <a:headEnd len="sm" w="sm" type="none"/>
            <a:tailEnd len="sm" w="sm" type="none"/>
          </a:ln>
        </p:spPr>
      </p:cxnSp>
      <p:grpSp>
        <p:nvGrpSpPr>
          <p:cNvPr id="525" name="Google Shape;525;p32"/>
          <p:cNvGrpSpPr/>
          <p:nvPr/>
        </p:nvGrpSpPr>
        <p:grpSpPr>
          <a:xfrm>
            <a:off x="857153" y="3925652"/>
            <a:ext cx="887795" cy="175887"/>
            <a:chOff x="2284850" y="131975"/>
            <a:chExt cx="1720200" cy="340800"/>
          </a:xfrm>
        </p:grpSpPr>
        <p:sp>
          <p:nvSpPr>
            <p:cNvPr id="526" name="Google Shape;526;p32"/>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32"/>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32"/>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32"/>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33"/>
          <p:cNvSpPr txBox="1"/>
          <p:nvPr>
            <p:ph type="title"/>
          </p:nvPr>
        </p:nvSpPr>
        <p:spPr>
          <a:xfrm>
            <a:off x="1415775" y="221414"/>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Greedy performance on random systems</a:t>
            </a:r>
            <a:endParaRPr/>
          </a:p>
        </p:txBody>
      </p:sp>
      <p:sp>
        <p:nvSpPr>
          <p:cNvPr id="535" name="Google Shape;535;p33"/>
          <p:cNvSpPr txBox="1"/>
          <p:nvPr>
            <p:ph idx="2" type="subTitle"/>
          </p:nvPr>
        </p:nvSpPr>
        <p:spPr>
          <a:xfrm>
            <a:off x="1415775" y="1108303"/>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GB"/>
              <a:t>We use Matlab’s rss routine to generate a stable dynamics matrix with random stable eigenvalues. We use V = { e </a:t>
            </a:r>
            <a:r>
              <a:rPr baseline="-25000" lang="en-GB"/>
              <a:t>1</a:t>
            </a:r>
            <a:r>
              <a:rPr lang="en-GB"/>
              <a:t> , ..., e </a:t>
            </a:r>
            <a:r>
              <a:rPr baseline="-25000" lang="en-GB"/>
              <a:t>n</a:t>
            </a:r>
            <a:r>
              <a:rPr lang="en-GB"/>
              <a:t> } , where e</a:t>
            </a:r>
            <a:r>
              <a:rPr baseline="-25000" lang="en-GB"/>
              <a:t> i </a:t>
            </a:r>
            <a:r>
              <a:rPr lang="en-GB"/>
              <a:t>is the ith unit vector in R</a:t>
            </a:r>
            <a:r>
              <a:rPr baseline="30000" lang="en-GB"/>
              <a:t> n </a:t>
            </a:r>
            <a:r>
              <a:rPr lang="en-GB"/>
              <a:t>, i.e., we assume one can choose states in which a control input can be injected.</a:t>
            </a:r>
            <a:endParaRPr/>
          </a:p>
        </p:txBody>
      </p:sp>
      <p:grpSp>
        <p:nvGrpSpPr>
          <p:cNvPr id="536" name="Google Shape;536;p33"/>
          <p:cNvGrpSpPr/>
          <p:nvPr/>
        </p:nvGrpSpPr>
        <p:grpSpPr>
          <a:xfrm flipH="1">
            <a:off x="6875678" y="4173498"/>
            <a:ext cx="887795" cy="175887"/>
            <a:chOff x="2284850" y="131975"/>
            <a:chExt cx="1720200" cy="340800"/>
          </a:xfrm>
        </p:grpSpPr>
        <p:sp>
          <p:nvSpPr>
            <p:cNvPr id="537" name="Google Shape;537;p33"/>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33"/>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33"/>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33"/>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41" name="Google Shape;541;p33"/>
          <p:cNvPicPr preferRelativeResize="0"/>
          <p:nvPr/>
        </p:nvPicPr>
        <p:blipFill rotWithShape="1">
          <a:blip r:embed="rId3">
            <a:alphaModFix/>
          </a:blip>
          <a:srcRect b="0" l="0" r="0" t="0"/>
          <a:stretch/>
        </p:blipFill>
        <p:spPr>
          <a:xfrm>
            <a:off x="1380526" y="1994183"/>
            <a:ext cx="3600602" cy="2497918"/>
          </a:xfrm>
          <a:prstGeom prst="rect">
            <a:avLst/>
          </a:prstGeom>
          <a:noFill/>
          <a:ln>
            <a:noFill/>
          </a:ln>
        </p:spPr>
      </p:pic>
      <p:pic>
        <p:nvPicPr>
          <p:cNvPr id="542" name="Google Shape;542;p33"/>
          <p:cNvPicPr preferRelativeResize="0"/>
          <p:nvPr/>
        </p:nvPicPr>
        <p:blipFill rotWithShape="1">
          <a:blip r:embed="rId4">
            <a:alphaModFix/>
          </a:blip>
          <a:srcRect b="0" l="0" r="0" t="0"/>
          <a:stretch/>
        </p:blipFill>
        <p:spPr>
          <a:xfrm>
            <a:off x="5089541" y="1994184"/>
            <a:ext cx="3266149" cy="249791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34"/>
          <p:cNvSpPr txBox="1"/>
          <p:nvPr>
            <p:ph type="title"/>
          </p:nvPr>
        </p:nvSpPr>
        <p:spPr>
          <a:xfrm>
            <a:off x="1415774" y="221414"/>
            <a:ext cx="7479651"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Power electronic actuator placement in the European power grid</a:t>
            </a:r>
            <a:endParaRPr/>
          </a:p>
        </p:txBody>
      </p:sp>
      <p:sp>
        <p:nvSpPr>
          <p:cNvPr id="548" name="Google Shape;548;p34"/>
          <p:cNvSpPr txBox="1"/>
          <p:nvPr>
            <p:ph idx="2" type="subTitle"/>
          </p:nvPr>
        </p:nvSpPr>
        <p:spPr>
          <a:xfrm>
            <a:off x="1415774" y="1832185"/>
            <a:ext cx="3489740"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GB"/>
              <a:t>The 10 best placement out of 2701 possible locations of power electronic devices, such as HVDC links, in a simplified model of the European power grid with 74 buses, each connected to a generator and a load, to improve transient stability by modulating power injections. (5.6x10^27)</a:t>
            </a:r>
            <a:endParaRPr/>
          </a:p>
        </p:txBody>
      </p:sp>
      <p:grpSp>
        <p:nvGrpSpPr>
          <p:cNvPr id="549" name="Google Shape;549;p34"/>
          <p:cNvGrpSpPr/>
          <p:nvPr/>
        </p:nvGrpSpPr>
        <p:grpSpPr>
          <a:xfrm flipH="1">
            <a:off x="6875678" y="4173498"/>
            <a:ext cx="887795" cy="175887"/>
            <a:chOff x="2284850" y="131975"/>
            <a:chExt cx="1720200" cy="340800"/>
          </a:xfrm>
        </p:grpSpPr>
        <p:sp>
          <p:nvSpPr>
            <p:cNvPr id="550" name="Google Shape;550;p34"/>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34"/>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34"/>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34"/>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54" name="Google Shape;554;p34"/>
          <p:cNvPicPr preferRelativeResize="0"/>
          <p:nvPr/>
        </p:nvPicPr>
        <p:blipFill rotWithShape="1">
          <a:blip r:embed="rId3">
            <a:alphaModFix/>
          </a:blip>
          <a:srcRect b="0" l="0" r="0" t="0"/>
          <a:stretch/>
        </p:blipFill>
        <p:spPr>
          <a:xfrm>
            <a:off x="5037443" y="1331651"/>
            <a:ext cx="3489740" cy="32676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35"/>
          <p:cNvSpPr txBox="1"/>
          <p:nvPr>
            <p:ph type="title"/>
          </p:nvPr>
        </p:nvSpPr>
        <p:spPr>
          <a:xfrm>
            <a:off x="1415774" y="221414"/>
            <a:ext cx="7479651"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Power electronic actuator placement in the European power grid</a:t>
            </a:r>
            <a:endParaRPr/>
          </a:p>
        </p:txBody>
      </p:sp>
      <p:grpSp>
        <p:nvGrpSpPr>
          <p:cNvPr id="560" name="Google Shape;560;p35"/>
          <p:cNvGrpSpPr/>
          <p:nvPr/>
        </p:nvGrpSpPr>
        <p:grpSpPr>
          <a:xfrm flipH="1">
            <a:off x="6875678" y="4173498"/>
            <a:ext cx="887795" cy="175887"/>
            <a:chOff x="2284850" y="131975"/>
            <a:chExt cx="1720200" cy="340800"/>
          </a:xfrm>
        </p:grpSpPr>
        <p:sp>
          <p:nvSpPr>
            <p:cNvPr id="561" name="Google Shape;561;p35"/>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35"/>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35"/>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35"/>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65" name="Google Shape;565;p35"/>
          <p:cNvPicPr preferRelativeResize="0"/>
          <p:nvPr/>
        </p:nvPicPr>
        <p:blipFill rotWithShape="1">
          <a:blip r:embed="rId3">
            <a:alphaModFix/>
          </a:blip>
          <a:srcRect b="0" l="0" r="0" t="0"/>
          <a:stretch/>
        </p:blipFill>
        <p:spPr>
          <a:xfrm>
            <a:off x="2854014" y="1244449"/>
            <a:ext cx="4097762" cy="361272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36"/>
          <p:cNvSpPr txBox="1"/>
          <p:nvPr>
            <p:ph type="title"/>
          </p:nvPr>
        </p:nvSpPr>
        <p:spPr>
          <a:xfrm>
            <a:off x="1415774" y="221414"/>
            <a:ext cx="7479651"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Power electronic actuator placement in the European power grid</a:t>
            </a:r>
            <a:endParaRPr/>
          </a:p>
        </p:txBody>
      </p:sp>
      <p:grpSp>
        <p:nvGrpSpPr>
          <p:cNvPr id="571" name="Google Shape;571;p36"/>
          <p:cNvGrpSpPr/>
          <p:nvPr/>
        </p:nvGrpSpPr>
        <p:grpSpPr>
          <a:xfrm flipH="1">
            <a:off x="6875678" y="4173498"/>
            <a:ext cx="887795" cy="175887"/>
            <a:chOff x="2284850" y="131975"/>
            <a:chExt cx="1720200" cy="340800"/>
          </a:xfrm>
        </p:grpSpPr>
        <p:sp>
          <p:nvSpPr>
            <p:cNvPr id="572" name="Google Shape;572;p36"/>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36"/>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36"/>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36"/>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76" name="Google Shape;576;p36"/>
          <p:cNvPicPr preferRelativeResize="0"/>
          <p:nvPr/>
        </p:nvPicPr>
        <p:blipFill rotWithShape="1">
          <a:blip r:embed="rId3">
            <a:alphaModFix/>
          </a:blip>
          <a:srcRect b="0" l="0" r="0" t="0"/>
          <a:stretch/>
        </p:blipFill>
        <p:spPr>
          <a:xfrm>
            <a:off x="4869629" y="1323302"/>
            <a:ext cx="3540560" cy="3319720"/>
          </a:xfrm>
          <a:prstGeom prst="rect">
            <a:avLst/>
          </a:prstGeom>
          <a:noFill/>
          <a:ln>
            <a:noFill/>
          </a:ln>
        </p:spPr>
      </p:pic>
      <p:sp>
        <p:nvSpPr>
          <p:cNvPr id="577" name="Google Shape;577;p36"/>
          <p:cNvSpPr txBox="1"/>
          <p:nvPr/>
        </p:nvSpPr>
        <p:spPr>
          <a:xfrm>
            <a:off x="1415774" y="1832185"/>
            <a:ext cx="3489740" cy="209169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400"/>
              <a:buFont typeface="Raleway"/>
              <a:buNone/>
            </a:pPr>
            <a:r>
              <a:rPr b="0" i="0" lang="en-GB" sz="1400" u="none" cap="none" strike="noStrike">
                <a:solidFill>
                  <a:schemeClr val="dk1"/>
                </a:solidFill>
                <a:latin typeface="Raleway"/>
                <a:ea typeface="Raleway"/>
                <a:cs typeface="Raleway"/>
                <a:sym typeface="Raleway"/>
              </a:rPr>
              <a:t>Compared to the trace metric, we see that the lines are in general longer, connecting buses that are further apart, and more evenly distributed in the network, and no node is part of more than one HVDC line.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7"/>
          <p:cNvSpPr txBox="1"/>
          <p:nvPr>
            <p:ph type="title"/>
          </p:nvPr>
        </p:nvSpPr>
        <p:spPr>
          <a:xfrm>
            <a:off x="764175" y="1962000"/>
            <a:ext cx="4278900" cy="915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GB" sz="2800"/>
              <a:t>Conclusions and outlook</a:t>
            </a:r>
            <a:endParaRPr sz="2800"/>
          </a:p>
        </p:txBody>
      </p:sp>
      <p:sp>
        <p:nvSpPr>
          <p:cNvPr id="583" name="Google Shape;583;p37"/>
          <p:cNvSpPr txBox="1"/>
          <p:nvPr>
            <p:ph idx="2" type="title"/>
          </p:nvPr>
        </p:nvSpPr>
        <p:spPr>
          <a:xfrm>
            <a:off x="857150" y="977850"/>
            <a:ext cx="1463100" cy="887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GB"/>
              <a:t>05</a:t>
            </a:r>
            <a:endParaRPr/>
          </a:p>
        </p:txBody>
      </p:sp>
      <p:cxnSp>
        <p:nvCxnSpPr>
          <p:cNvPr id="584" name="Google Shape;584;p37"/>
          <p:cNvCxnSpPr/>
          <p:nvPr/>
        </p:nvCxnSpPr>
        <p:spPr>
          <a:xfrm>
            <a:off x="-95092" y="2982353"/>
            <a:ext cx="5393400" cy="0"/>
          </a:xfrm>
          <a:prstGeom prst="straightConnector1">
            <a:avLst/>
          </a:prstGeom>
          <a:noFill/>
          <a:ln cap="flat" cmpd="sng" w="9525">
            <a:solidFill>
              <a:schemeClr val="dk1"/>
            </a:solidFill>
            <a:prstDash val="solid"/>
            <a:round/>
            <a:headEnd len="sm" w="sm" type="none"/>
            <a:tailEnd len="sm" w="sm" type="none"/>
          </a:ln>
        </p:spPr>
      </p:cxnSp>
      <p:grpSp>
        <p:nvGrpSpPr>
          <p:cNvPr id="585" name="Google Shape;585;p37"/>
          <p:cNvGrpSpPr/>
          <p:nvPr/>
        </p:nvGrpSpPr>
        <p:grpSpPr>
          <a:xfrm>
            <a:off x="857153" y="3925652"/>
            <a:ext cx="887795" cy="175887"/>
            <a:chOff x="2284850" y="131975"/>
            <a:chExt cx="1720200" cy="340800"/>
          </a:xfrm>
        </p:grpSpPr>
        <p:sp>
          <p:nvSpPr>
            <p:cNvPr id="586" name="Google Shape;586;p37"/>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37"/>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37"/>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37"/>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38"/>
          <p:cNvSpPr txBox="1"/>
          <p:nvPr>
            <p:ph type="title"/>
          </p:nvPr>
        </p:nvSpPr>
        <p:spPr>
          <a:xfrm>
            <a:off x="720000" y="445025"/>
            <a:ext cx="6409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Conclusion and outlook</a:t>
            </a:r>
            <a:endParaRPr/>
          </a:p>
        </p:txBody>
      </p:sp>
      <p:sp>
        <p:nvSpPr>
          <p:cNvPr id="595" name="Google Shape;595;p38"/>
          <p:cNvSpPr txBox="1"/>
          <p:nvPr>
            <p:ph idx="1" type="body"/>
          </p:nvPr>
        </p:nvSpPr>
        <p:spPr>
          <a:xfrm>
            <a:off x="720000" y="1215750"/>
            <a:ext cx="6409200" cy="3388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Raleway"/>
              <a:buChar char="●"/>
            </a:pPr>
            <a:r>
              <a:rPr lang="en-GB"/>
              <a:t>Optimal actuator placement problems in complex dynamical networks are in general difﬁcult combinatorial optimization problems; however, we have shown that an important class of metrics related to the controllability Gramians yield modular and submodular set functions.</a:t>
            </a:r>
            <a:endParaRPr/>
          </a:p>
          <a:p>
            <a:pPr indent="-317500" lvl="0" marL="457200" rtl="0" algn="l">
              <a:lnSpc>
                <a:spcPct val="115000"/>
              </a:lnSpc>
              <a:spcBef>
                <a:spcPts val="0"/>
              </a:spcBef>
              <a:spcAft>
                <a:spcPts val="0"/>
              </a:spcAft>
              <a:buClr>
                <a:schemeClr val="dk1"/>
              </a:buClr>
              <a:buSzPts val="1400"/>
              <a:buFont typeface="Raleway"/>
              <a:buChar char="●"/>
            </a:pPr>
            <a:r>
              <a:rPr lang="en-GB"/>
              <a:t>By duality, all of the results hold for corresponding sensor placement.</a:t>
            </a:r>
            <a:endParaRPr/>
          </a:p>
          <a:p>
            <a:pPr indent="-317500" lvl="0" marL="457200" rtl="0" algn="l">
              <a:lnSpc>
                <a:spcPct val="115000"/>
              </a:lnSpc>
              <a:spcBef>
                <a:spcPts val="0"/>
              </a:spcBef>
              <a:spcAft>
                <a:spcPts val="0"/>
              </a:spcAft>
              <a:buClr>
                <a:schemeClr val="dk1"/>
              </a:buClr>
              <a:buSzPts val="1400"/>
              <a:buFont typeface="Raleway"/>
              <a:buChar char="●"/>
            </a:pPr>
            <a:r>
              <a:rPr lang="en-GB"/>
              <a:t>Several dynamic Control Energy Centrality measures were put forward. </a:t>
            </a:r>
            <a:endParaRPr/>
          </a:p>
          <a:p>
            <a:pPr indent="-317500" lvl="0" marL="457200" rtl="0" algn="l">
              <a:lnSpc>
                <a:spcPct val="115000"/>
              </a:lnSpc>
              <a:spcBef>
                <a:spcPts val="0"/>
              </a:spcBef>
              <a:spcAft>
                <a:spcPts val="0"/>
              </a:spcAft>
              <a:buClr>
                <a:schemeClr val="dk1"/>
              </a:buClr>
              <a:buSzPts val="1400"/>
              <a:buFont typeface="Raleway"/>
              <a:buChar char="●"/>
            </a:pPr>
            <a:r>
              <a:rPr lang="en-GB"/>
              <a:t>The results were illustrated via placement of power electronic actuators in a model of the European power grid.</a:t>
            </a:r>
            <a:endParaRPr/>
          </a:p>
          <a:p>
            <a:pPr indent="-317500" lvl="0" marL="457200" rtl="0" algn="l">
              <a:lnSpc>
                <a:spcPct val="115000"/>
              </a:lnSpc>
              <a:spcBef>
                <a:spcPts val="0"/>
              </a:spcBef>
              <a:spcAft>
                <a:spcPts val="0"/>
              </a:spcAft>
              <a:buClr>
                <a:schemeClr val="dk1"/>
              </a:buClr>
              <a:buSzPts val="1400"/>
              <a:buFont typeface="Raleway"/>
              <a:buChar char="●"/>
            </a:pPr>
            <a:r>
              <a:rPr lang="en-GB"/>
              <a:t>Some open problems…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cxnSp>
        <p:nvCxnSpPr>
          <p:cNvPr id="600" name="Google Shape;600;p39"/>
          <p:cNvCxnSpPr/>
          <p:nvPr/>
        </p:nvCxnSpPr>
        <p:spPr>
          <a:xfrm>
            <a:off x="-64210" y="3648085"/>
            <a:ext cx="7051800" cy="0"/>
          </a:xfrm>
          <a:prstGeom prst="straightConnector1">
            <a:avLst/>
          </a:prstGeom>
          <a:noFill/>
          <a:ln cap="flat" cmpd="sng" w="9525">
            <a:solidFill>
              <a:schemeClr val="dk1"/>
            </a:solidFill>
            <a:prstDash val="solid"/>
            <a:round/>
            <a:headEnd len="sm" w="sm" type="none"/>
            <a:tailEnd len="sm" w="sm" type="none"/>
          </a:ln>
        </p:spPr>
      </p:cxnSp>
      <p:grpSp>
        <p:nvGrpSpPr>
          <p:cNvPr id="601" name="Google Shape;601;p39"/>
          <p:cNvGrpSpPr/>
          <p:nvPr/>
        </p:nvGrpSpPr>
        <p:grpSpPr>
          <a:xfrm>
            <a:off x="2419403" y="4166502"/>
            <a:ext cx="887795" cy="175887"/>
            <a:chOff x="2284850" y="131975"/>
            <a:chExt cx="1720200" cy="340800"/>
          </a:xfrm>
        </p:grpSpPr>
        <p:sp>
          <p:nvSpPr>
            <p:cNvPr id="602" name="Google Shape;602;p39"/>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39"/>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39"/>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39"/>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6" name="Google Shape;606;p39"/>
          <p:cNvSpPr txBox="1"/>
          <p:nvPr/>
        </p:nvSpPr>
        <p:spPr>
          <a:xfrm flipH="1">
            <a:off x="837900" y="1177112"/>
            <a:ext cx="4448100" cy="92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4800"/>
              <a:buFont typeface="Archivo Black"/>
              <a:buNone/>
            </a:pPr>
            <a:r>
              <a:rPr b="0" i="0" lang="en-GB" sz="6000" u="none" cap="none" strike="noStrike">
                <a:solidFill>
                  <a:schemeClr val="dk1"/>
                </a:solidFill>
                <a:latin typeface="Archivo Black"/>
                <a:ea typeface="Archivo Black"/>
                <a:cs typeface="Archivo Black"/>
                <a:sym typeface="Archivo Black"/>
              </a:rPr>
              <a:t>Thanks!</a:t>
            </a:r>
            <a:endParaRPr/>
          </a:p>
        </p:txBody>
      </p:sp>
      <p:sp>
        <p:nvSpPr>
          <p:cNvPr id="607" name="Google Shape;607;p39"/>
          <p:cNvSpPr txBox="1"/>
          <p:nvPr/>
        </p:nvSpPr>
        <p:spPr>
          <a:xfrm flipH="1">
            <a:off x="837950" y="2212036"/>
            <a:ext cx="4448100" cy="10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Do you have any questions?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
          <p:cNvSpPr txBox="1"/>
          <p:nvPr>
            <p:ph type="title"/>
          </p:nvPr>
        </p:nvSpPr>
        <p:spPr>
          <a:xfrm>
            <a:off x="1415775" y="445025"/>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Motivation</a:t>
            </a:r>
            <a:endParaRPr/>
          </a:p>
        </p:txBody>
      </p:sp>
      <p:sp>
        <p:nvSpPr>
          <p:cNvPr id="190" name="Google Shape;190;p4"/>
          <p:cNvSpPr txBox="1"/>
          <p:nvPr>
            <p:ph idx="2" type="subTitle"/>
          </p:nvPr>
        </p:nvSpPr>
        <p:spPr>
          <a:xfrm>
            <a:off x="1291488" y="928948"/>
            <a:ext cx="6939915" cy="2091690"/>
          </a:xfrm>
          <a:prstGeom prst="rect">
            <a:avLst/>
          </a:prstGeom>
          <a:noFill/>
          <a:ln>
            <a:noFill/>
          </a:ln>
        </p:spPr>
        <p:txBody>
          <a:bodyPr anchorCtr="0" anchor="t" bIns="91425" lIns="91425" spcFirstLastPara="1" rIns="91425" wrap="square" tIns="91425">
            <a:noAutofit/>
          </a:bodyPr>
          <a:lstStyle/>
          <a:p>
            <a:pPr indent="-285750" lvl="0" marL="285750" rtl="0" algn="l">
              <a:lnSpc>
                <a:spcPct val="115000"/>
              </a:lnSpc>
              <a:spcBef>
                <a:spcPts val="0"/>
              </a:spcBef>
              <a:spcAft>
                <a:spcPts val="0"/>
              </a:spcAft>
              <a:buSzPts val="1400"/>
              <a:buFont typeface="Arial"/>
              <a:buChar char="•"/>
            </a:pPr>
            <a:r>
              <a:rPr b="1" lang="en-GB"/>
              <a:t>Controllability and observability </a:t>
            </a:r>
            <a:r>
              <a:rPr lang="en-GB"/>
              <a:t>are fundamental structural properties of dynamical systems, originally established in the seminal work of Kalman in 1960. These properties are crucial for understanding how to influence and measure the state of a system.</a:t>
            </a:r>
            <a:endParaRPr/>
          </a:p>
          <a:p>
            <a:pPr indent="-285750" lvl="0" marL="285750" rtl="0" algn="l">
              <a:lnSpc>
                <a:spcPct val="115000"/>
              </a:lnSpc>
              <a:spcBef>
                <a:spcPts val="0"/>
              </a:spcBef>
              <a:spcAft>
                <a:spcPts val="0"/>
              </a:spcAft>
              <a:buSzPts val="1400"/>
              <a:buFont typeface="Arial"/>
              <a:buChar char="•"/>
            </a:pPr>
            <a:r>
              <a:rPr lang="en-GB"/>
              <a:t>A basic problem is </a:t>
            </a:r>
            <a:r>
              <a:rPr b="1" lang="en-GB"/>
              <a:t>sensor and actuator placement</a:t>
            </a:r>
            <a:r>
              <a:rPr lang="en-GB"/>
              <a:t>: choose a subset from a ﬁnite set of possible placements to optimize some real-valued controllability and observability metrics of the network.</a:t>
            </a:r>
            <a:endParaRPr/>
          </a:p>
          <a:p>
            <a:pPr indent="-285750" lvl="0" marL="285750" rtl="0" algn="l">
              <a:lnSpc>
                <a:spcPct val="115000"/>
              </a:lnSpc>
              <a:spcBef>
                <a:spcPts val="0"/>
              </a:spcBef>
              <a:spcAft>
                <a:spcPts val="0"/>
              </a:spcAft>
              <a:buSzPts val="1400"/>
              <a:buFont typeface="Arial"/>
              <a:buChar char="•"/>
            </a:pPr>
            <a:r>
              <a:rPr lang="en-GB"/>
              <a:t>In this paper, we show that the controllability and observability </a:t>
            </a:r>
            <a:r>
              <a:rPr b="1" lang="en-GB"/>
              <a:t>Gramians, </a:t>
            </a:r>
            <a:r>
              <a:rPr lang="en-GB"/>
              <a:t>previously thought to lead to difﬁcult combinatorial optimization problems can be in fact easily optimized, even for very large networks.</a:t>
            </a:r>
            <a:endParaRPr/>
          </a:p>
          <a:p>
            <a:pPr indent="-285750" lvl="0" marL="285750" rtl="0" algn="l">
              <a:lnSpc>
                <a:spcPct val="115000"/>
              </a:lnSpc>
              <a:spcBef>
                <a:spcPts val="0"/>
              </a:spcBef>
              <a:spcAft>
                <a:spcPts val="0"/>
              </a:spcAft>
              <a:buSzPts val="1400"/>
              <a:buFont typeface="Arial"/>
              <a:buChar char="•"/>
            </a:pPr>
            <a:r>
              <a:rPr lang="en-GB"/>
              <a:t>The results are illustrated on randomly generated systems and on a problem of power electronic actuator placement in a model of the European power grid.</a:t>
            </a:r>
            <a:endParaRPr/>
          </a:p>
        </p:txBody>
      </p:sp>
      <p:grpSp>
        <p:nvGrpSpPr>
          <p:cNvPr id="191" name="Google Shape;191;p4"/>
          <p:cNvGrpSpPr/>
          <p:nvPr/>
        </p:nvGrpSpPr>
        <p:grpSpPr>
          <a:xfrm flipH="1">
            <a:off x="6875678" y="4173498"/>
            <a:ext cx="887795" cy="175887"/>
            <a:chOff x="2284850" y="131975"/>
            <a:chExt cx="1720200" cy="340800"/>
          </a:xfrm>
        </p:grpSpPr>
        <p:sp>
          <p:nvSpPr>
            <p:cNvPr id="192" name="Google Shape;192;p4"/>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4"/>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4"/>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4"/>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5"/>
          <p:cNvSpPr txBox="1"/>
          <p:nvPr>
            <p:ph type="title"/>
          </p:nvPr>
        </p:nvSpPr>
        <p:spPr>
          <a:xfrm>
            <a:off x="764175" y="2039055"/>
            <a:ext cx="4278900" cy="915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GB" sz="2800"/>
              <a:t>Linear models of network dynamics</a:t>
            </a:r>
            <a:endParaRPr sz="2800"/>
          </a:p>
        </p:txBody>
      </p:sp>
      <p:sp>
        <p:nvSpPr>
          <p:cNvPr id="201" name="Google Shape;201;p5"/>
          <p:cNvSpPr txBox="1"/>
          <p:nvPr>
            <p:ph idx="2" type="title"/>
          </p:nvPr>
        </p:nvSpPr>
        <p:spPr>
          <a:xfrm>
            <a:off x="857150" y="977850"/>
            <a:ext cx="1463100" cy="887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GB"/>
              <a:t>02</a:t>
            </a:r>
            <a:endParaRPr/>
          </a:p>
        </p:txBody>
      </p:sp>
      <p:cxnSp>
        <p:nvCxnSpPr>
          <p:cNvPr id="202" name="Google Shape;202;p5"/>
          <p:cNvCxnSpPr/>
          <p:nvPr/>
        </p:nvCxnSpPr>
        <p:spPr>
          <a:xfrm>
            <a:off x="-95092" y="2982353"/>
            <a:ext cx="5393400" cy="0"/>
          </a:xfrm>
          <a:prstGeom prst="straightConnector1">
            <a:avLst/>
          </a:prstGeom>
          <a:noFill/>
          <a:ln cap="flat" cmpd="sng" w="9525">
            <a:solidFill>
              <a:schemeClr val="dk1"/>
            </a:solidFill>
            <a:prstDash val="solid"/>
            <a:round/>
            <a:headEnd len="sm" w="sm" type="none"/>
            <a:tailEnd len="sm" w="sm" type="none"/>
          </a:ln>
        </p:spPr>
      </p:cxnSp>
      <p:grpSp>
        <p:nvGrpSpPr>
          <p:cNvPr id="203" name="Google Shape;203;p5"/>
          <p:cNvGrpSpPr/>
          <p:nvPr/>
        </p:nvGrpSpPr>
        <p:grpSpPr>
          <a:xfrm>
            <a:off x="857153" y="3925652"/>
            <a:ext cx="887795" cy="175887"/>
            <a:chOff x="2284850" y="131975"/>
            <a:chExt cx="1720200" cy="340800"/>
          </a:xfrm>
        </p:grpSpPr>
        <p:sp>
          <p:nvSpPr>
            <p:cNvPr id="204" name="Google Shape;204;p5"/>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5"/>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5"/>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5"/>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6"/>
          <p:cNvSpPr txBox="1"/>
          <p:nvPr>
            <p:ph type="title"/>
          </p:nvPr>
        </p:nvSpPr>
        <p:spPr>
          <a:xfrm>
            <a:off x="1415775" y="445025"/>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Linear models of network</a:t>
            </a:r>
            <a:endParaRPr/>
          </a:p>
        </p:txBody>
      </p:sp>
      <p:sp>
        <p:nvSpPr>
          <p:cNvPr id="213" name="Google Shape;213;p6"/>
          <p:cNvSpPr txBox="1"/>
          <p:nvPr>
            <p:ph idx="2" type="subTitle"/>
          </p:nvPr>
        </p:nvSpPr>
        <p:spPr>
          <a:xfrm>
            <a:off x="1415775" y="1332467"/>
            <a:ext cx="7639448" cy="2701333"/>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GB"/>
              <a:t>A linear, time-invariant dynamical network models:</a:t>
            </a:r>
            <a:endParaRPr/>
          </a:p>
          <a:p>
            <a:pPr indent="-196850" lvl="0" marL="285750" rtl="0" algn="l">
              <a:lnSpc>
                <a:spcPct val="115000"/>
              </a:lnSpc>
              <a:spcBef>
                <a:spcPts val="0"/>
              </a:spcBef>
              <a:spcAft>
                <a:spcPts val="0"/>
              </a:spcAft>
              <a:buSzPts val="1400"/>
              <a:buFont typeface="Arial"/>
              <a:buNone/>
            </a:pPr>
            <a:r>
              <a:t/>
            </a:r>
            <a:endParaRPr/>
          </a:p>
          <a:p>
            <a:pPr indent="-196850" lvl="0" marL="285750" rtl="0" algn="l">
              <a:lnSpc>
                <a:spcPct val="115000"/>
              </a:lnSpc>
              <a:spcBef>
                <a:spcPts val="0"/>
              </a:spcBef>
              <a:spcAft>
                <a:spcPts val="0"/>
              </a:spcAft>
              <a:buSzPts val="1400"/>
              <a:buFont typeface="Arial"/>
              <a:buNone/>
            </a:pPr>
            <a:r>
              <a:t/>
            </a:r>
            <a:endParaRPr/>
          </a:p>
          <a:p>
            <a:pPr indent="-196850" lvl="0" marL="285750" rtl="0" algn="l">
              <a:lnSpc>
                <a:spcPct val="115000"/>
              </a:lnSpc>
              <a:spcBef>
                <a:spcPts val="0"/>
              </a:spcBef>
              <a:spcAft>
                <a:spcPts val="0"/>
              </a:spcAft>
              <a:buSzPts val="1400"/>
              <a:buFont typeface="Arial"/>
              <a:buNone/>
            </a:pPr>
            <a:r>
              <a:t/>
            </a:r>
            <a:endParaRPr/>
          </a:p>
          <a:p>
            <a:pPr indent="-196850" lvl="0" marL="285750" rtl="0" algn="l">
              <a:lnSpc>
                <a:spcPct val="115000"/>
              </a:lnSpc>
              <a:spcBef>
                <a:spcPts val="0"/>
              </a:spcBef>
              <a:spcAft>
                <a:spcPts val="0"/>
              </a:spcAft>
              <a:buSzPts val="1400"/>
              <a:buFont typeface="Arial"/>
              <a:buNone/>
            </a:pPr>
            <a:r>
              <a:t/>
            </a:r>
            <a:endParaRPr/>
          </a:p>
          <a:p>
            <a:pPr indent="-285750" lvl="0" marL="285750" rtl="0" algn="l">
              <a:lnSpc>
                <a:spcPct val="115000"/>
              </a:lnSpc>
              <a:spcBef>
                <a:spcPts val="0"/>
              </a:spcBef>
              <a:spcAft>
                <a:spcPts val="0"/>
              </a:spcAft>
              <a:buSzPts val="1400"/>
              <a:buFont typeface="Arial"/>
              <a:buChar char="•"/>
            </a:pPr>
            <a:r>
              <a:rPr b="1" lang="en-GB"/>
              <a:t>x(t) ∈ R</a:t>
            </a:r>
            <a:r>
              <a:rPr b="1" baseline="30000" lang="en-GB"/>
              <a:t>n</a:t>
            </a:r>
            <a:r>
              <a:rPr b="1" lang="en-GB"/>
              <a:t> </a:t>
            </a:r>
            <a:r>
              <a:rPr lang="en-GB"/>
              <a:t>are the states of the network, </a:t>
            </a:r>
            <a:endParaRPr/>
          </a:p>
          <a:p>
            <a:pPr indent="-285750" lvl="0" marL="285750" rtl="0" algn="l">
              <a:lnSpc>
                <a:spcPct val="115000"/>
              </a:lnSpc>
              <a:spcBef>
                <a:spcPts val="0"/>
              </a:spcBef>
              <a:spcAft>
                <a:spcPts val="0"/>
              </a:spcAft>
              <a:buSzPts val="1400"/>
              <a:buFont typeface="Arial"/>
              <a:buChar char="•"/>
            </a:pPr>
            <a:r>
              <a:rPr b="1" lang="en-GB"/>
              <a:t>u(t) ∈ R</a:t>
            </a:r>
            <a:r>
              <a:rPr b="1" baseline="30000" lang="en-GB"/>
              <a:t>m</a:t>
            </a:r>
            <a:r>
              <a:rPr b="1" lang="en-GB"/>
              <a:t> </a:t>
            </a:r>
            <a:r>
              <a:rPr lang="en-GB"/>
              <a:t>are the control inputs that can be used to inﬂuence the network dynamics, </a:t>
            </a:r>
            <a:endParaRPr/>
          </a:p>
          <a:p>
            <a:pPr indent="-285750" lvl="0" marL="285750" rtl="0" algn="l">
              <a:lnSpc>
                <a:spcPct val="115000"/>
              </a:lnSpc>
              <a:spcBef>
                <a:spcPts val="0"/>
              </a:spcBef>
              <a:spcAft>
                <a:spcPts val="0"/>
              </a:spcAft>
              <a:buSzPts val="1400"/>
              <a:buFont typeface="Arial"/>
              <a:buChar char="•"/>
            </a:pPr>
            <a:r>
              <a:rPr b="1" lang="en-GB"/>
              <a:t>y(t) ∈ R</a:t>
            </a:r>
            <a:r>
              <a:rPr b="1" baseline="30000" lang="en-GB"/>
              <a:t>p</a:t>
            </a:r>
            <a:r>
              <a:rPr b="1" lang="en-GB"/>
              <a:t> </a:t>
            </a:r>
            <a:r>
              <a:rPr lang="en-GB"/>
              <a:t>are the outputs.</a:t>
            </a:r>
            <a:endParaRPr/>
          </a:p>
          <a:p>
            <a:pPr indent="-285750" lvl="0" marL="285750" rtl="0" algn="l">
              <a:lnSpc>
                <a:spcPct val="115000"/>
              </a:lnSpc>
              <a:spcBef>
                <a:spcPts val="0"/>
              </a:spcBef>
              <a:spcAft>
                <a:spcPts val="0"/>
              </a:spcAft>
              <a:buSzPts val="1400"/>
              <a:buFont typeface="Arial"/>
              <a:buChar char="•"/>
            </a:pPr>
            <a:r>
              <a:rPr b="1" lang="en-GB"/>
              <a:t>A, B</a:t>
            </a:r>
            <a:r>
              <a:rPr lang="en-GB"/>
              <a:t>, and </a:t>
            </a:r>
            <a:r>
              <a:rPr b="1" lang="en-GB"/>
              <a:t>C</a:t>
            </a:r>
            <a:r>
              <a:rPr lang="en-GB"/>
              <a:t> are constant matrices of appropriate dimensions.</a:t>
            </a:r>
            <a:endParaRPr/>
          </a:p>
          <a:p>
            <a:pPr indent="-196850" lvl="0" marL="285750" rtl="0" algn="l">
              <a:lnSpc>
                <a:spcPct val="115000"/>
              </a:lnSpc>
              <a:spcBef>
                <a:spcPts val="0"/>
              </a:spcBef>
              <a:spcAft>
                <a:spcPts val="0"/>
              </a:spcAft>
              <a:buSzPts val="1400"/>
              <a:buFont typeface="Arial"/>
              <a:buNone/>
            </a:pPr>
            <a:r>
              <a:t/>
            </a:r>
            <a:endParaRPr/>
          </a:p>
        </p:txBody>
      </p:sp>
      <p:grpSp>
        <p:nvGrpSpPr>
          <p:cNvPr id="214" name="Google Shape;214;p6"/>
          <p:cNvGrpSpPr/>
          <p:nvPr/>
        </p:nvGrpSpPr>
        <p:grpSpPr>
          <a:xfrm flipH="1">
            <a:off x="6875678" y="4173498"/>
            <a:ext cx="887795" cy="175887"/>
            <a:chOff x="2284850" y="131975"/>
            <a:chExt cx="1720200" cy="340800"/>
          </a:xfrm>
        </p:grpSpPr>
        <p:sp>
          <p:nvSpPr>
            <p:cNvPr id="215" name="Google Shape;215;p6"/>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6"/>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6"/>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6"/>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9" name="Google Shape;219;p6"/>
          <p:cNvPicPr preferRelativeResize="0"/>
          <p:nvPr/>
        </p:nvPicPr>
        <p:blipFill rotWithShape="1">
          <a:blip r:embed="rId3">
            <a:alphaModFix/>
          </a:blip>
          <a:srcRect b="0" l="0" r="0" t="0"/>
          <a:stretch/>
        </p:blipFill>
        <p:spPr>
          <a:xfrm>
            <a:off x="1479118" y="1771650"/>
            <a:ext cx="4978400" cy="800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7"/>
          <p:cNvSpPr txBox="1"/>
          <p:nvPr>
            <p:ph type="title"/>
          </p:nvPr>
        </p:nvSpPr>
        <p:spPr>
          <a:xfrm>
            <a:off x="1415775" y="445025"/>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Linear models of network</a:t>
            </a:r>
            <a:endParaRPr/>
          </a:p>
        </p:txBody>
      </p:sp>
      <p:sp>
        <p:nvSpPr>
          <p:cNvPr id="225" name="Google Shape;225;p7"/>
          <p:cNvSpPr txBox="1"/>
          <p:nvPr>
            <p:ph idx="2" type="subTitle"/>
          </p:nvPr>
        </p:nvSpPr>
        <p:spPr>
          <a:xfrm>
            <a:off x="1415775" y="1231475"/>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GB"/>
              <a:t>Interpretation of matrix A, B and C</a:t>
            </a:r>
            <a:endParaRPr/>
          </a:p>
          <a:p>
            <a:pPr indent="0" lvl="0" marL="0" rtl="0" algn="l">
              <a:lnSpc>
                <a:spcPct val="115000"/>
              </a:lnSpc>
              <a:spcBef>
                <a:spcPts val="0"/>
              </a:spcBef>
              <a:spcAft>
                <a:spcPts val="0"/>
              </a:spcAft>
              <a:buSzPts val="1400"/>
              <a:buNone/>
            </a:pPr>
            <a:r>
              <a:t/>
            </a:r>
            <a:endParaRPr b="1"/>
          </a:p>
          <a:p>
            <a:pPr indent="-285750" lvl="0" marL="285750" rtl="0" algn="l">
              <a:lnSpc>
                <a:spcPct val="115000"/>
              </a:lnSpc>
              <a:spcBef>
                <a:spcPts val="0"/>
              </a:spcBef>
              <a:spcAft>
                <a:spcPts val="0"/>
              </a:spcAft>
              <a:buSzPts val="1400"/>
              <a:buFont typeface="Arial"/>
              <a:buChar char="•"/>
            </a:pPr>
            <a:r>
              <a:rPr lang="en-GB"/>
              <a:t>We assume that </a:t>
            </a:r>
            <a:r>
              <a:rPr b="1" lang="en-GB"/>
              <a:t>C ∈ R</a:t>
            </a:r>
            <a:r>
              <a:rPr b="1" baseline="30000" lang="en-GB"/>
              <a:t>p×n </a:t>
            </a:r>
            <a:r>
              <a:rPr lang="en-GB"/>
              <a:t>is full row rank, a weight matrix whose rows deﬁne important directions in the state space.</a:t>
            </a:r>
            <a:endParaRPr/>
          </a:p>
          <a:p>
            <a:pPr indent="-285750" lvl="0" marL="285750" rtl="0" algn="l">
              <a:lnSpc>
                <a:spcPct val="115000"/>
              </a:lnSpc>
              <a:spcBef>
                <a:spcPts val="0"/>
              </a:spcBef>
              <a:spcAft>
                <a:spcPts val="0"/>
              </a:spcAft>
              <a:buSzPts val="1400"/>
              <a:buFont typeface="Arial"/>
              <a:buChar char="•"/>
            </a:pPr>
            <a:r>
              <a:rPr lang="en-GB"/>
              <a:t>The dynamics matrix </a:t>
            </a:r>
            <a:r>
              <a:rPr b="1" lang="en-GB"/>
              <a:t>A</a:t>
            </a:r>
            <a:r>
              <a:rPr lang="en-GB"/>
              <a:t> induces a graph G (V, E) of the network in which the vertices correspond to states, i.e., V = { 1, ..., n } and the edges correspond to non-zero entries of A, i.e., (i, j) ∈ E whenever a </a:t>
            </a:r>
            <a:r>
              <a:rPr baseline="-25000" lang="en-GB"/>
              <a:t>ji</a:t>
            </a:r>
            <a:r>
              <a:rPr lang="en-GB"/>
              <a:t> </a:t>
            </a:r>
            <a:r>
              <a:rPr b="0" i="0" lang="en-GB">
                <a:solidFill>
                  <a:srgbClr val="202124"/>
                </a:solidFill>
                <a:latin typeface="Arial"/>
                <a:ea typeface="Arial"/>
                <a:cs typeface="Arial"/>
                <a:sym typeface="Arial"/>
              </a:rPr>
              <a:t>≠</a:t>
            </a:r>
            <a:r>
              <a:rPr lang="en-GB"/>
              <a:t> 0. </a:t>
            </a:r>
            <a:endParaRPr/>
          </a:p>
          <a:p>
            <a:pPr indent="-285750" lvl="0" marL="285750" rtl="0" algn="l">
              <a:lnSpc>
                <a:spcPct val="115000"/>
              </a:lnSpc>
              <a:spcBef>
                <a:spcPts val="0"/>
              </a:spcBef>
              <a:spcAft>
                <a:spcPts val="0"/>
              </a:spcAft>
              <a:buSzPts val="1400"/>
              <a:buFont typeface="Arial"/>
              <a:buChar char="•"/>
            </a:pPr>
            <a:r>
              <a:rPr lang="en-GB"/>
              <a:t>The non-zero entries of the input matrix </a:t>
            </a:r>
            <a:r>
              <a:rPr b="1" lang="en-GB"/>
              <a:t>B</a:t>
            </a:r>
            <a:r>
              <a:rPr lang="en-GB"/>
              <a:t> describe how each actuator affects the nodes in the network.</a:t>
            </a:r>
            <a:endParaRPr/>
          </a:p>
        </p:txBody>
      </p:sp>
      <p:grpSp>
        <p:nvGrpSpPr>
          <p:cNvPr id="226" name="Google Shape;226;p7"/>
          <p:cNvGrpSpPr/>
          <p:nvPr/>
        </p:nvGrpSpPr>
        <p:grpSpPr>
          <a:xfrm flipH="1">
            <a:off x="6875678" y="4173498"/>
            <a:ext cx="887795" cy="175887"/>
            <a:chOff x="2284850" y="131975"/>
            <a:chExt cx="1720200" cy="340800"/>
          </a:xfrm>
        </p:grpSpPr>
        <p:sp>
          <p:nvSpPr>
            <p:cNvPr id="227" name="Google Shape;227;p7"/>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7"/>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7"/>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7"/>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8"/>
          <p:cNvSpPr txBox="1"/>
          <p:nvPr>
            <p:ph type="title"/>
          </p:nvPr>
        </p:nvSpPr>
        <p:spPr>
          <a:xfrm>
            <a:off x="1415775" y="445025"/>
            <a:ext cx="700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Controllability</a:t>
            </a:r>
            <a:endParaRPr/>
          </a:p>
        </p:txBody>
      </p:sp>
      <p:sp>
        <p:nvSpPr>
          <p:cNvPr id="236" name="Google Shape;236;p8"/>
          <p:cNvSpPr txBox="1"/>
          <p:nvPr>
            <p:ph idx="2" type="subTitle"/>
          </p:nvPr>
        </p:nvSpPr>
        <p:spPr>
          <a:xfrm>
            <a:off x="1416050" y="1382395"/>
            <a:ext cx="6939915" cy="2091690"/>
          </a:xfrm>
          <a:prstGeom prst="rect">
            <a:avLst/>
          </a:prstGeom>
          <a:noFill/>
          <a:ln>
            <a:noFill/>
          </a:ln>
        </p:spPr>
        <p:txBody>
          <a:bodyPr anchorCtr="0" anchor="t" bIns="91425" lIns="91425" spcFirstLastPara="1" rIns="91425" wrap="square" tIns="91425">
            <a:noAutofit/>
          </a:bodyPr>
          <a:lstStyle/>
          <a:p>
            <a:pPr indent="-285750" lvl="0" marL="285750" rtl="0" algn="l">
              <a:lnSpc>
                <a:spcPct val="115000"/>
              </a:lnSpc>
              <a:spcBef>
                <a:spcPts val="0"/>
              </a:spcBef>
              <a:spcAft>
                <a:spcPts val="0"/>
              </a:spcAft>
              <a:buSzPts val="1400"/>
              <a:buFont typeface="Arial"/>
              <a:buChar char="•"/>
            </a:pPr>
            <a:r>
              <a:rPr b="1" lang="en-GB"/>
              <a:t>Definition 1 (controllability): </a:t>
            </a:r>
            <a:r>
              <a:rPr lang="en-GB"/>
              <a:t>A dynamical system is called controllable over a time interval [0, t] if given any states x </a:t>
            </a:r>
            <a:r>
              <a:rPr baseline="-25000" lang="en-GB"/>
              <a:t>0</a:t>
            </a:r>
            <a:r>
              <a:rPr lang="en-GB"/>
              <a:t> , x </a:t>
            </a:r>
            <a:r>
              <a:rPr baseline="-25000" lang="en-GB"/>
              <a:t>1</a:t>
            </a:r>
            <a:r>
              <a:rPr lang="en-GB"/>
              <a:t> ∈ R </a:t>
            </a:r>
            <a:r>
              <a:rPr baseline="30000" lang="en-GB"/>
              <a:t>n</a:t>
            </a:r>
            <a:r>
              <a:rPr lang="en-GB"/>
              <a:t> , there exists an input u(·) : [0, t] → R </a:t>
            </a:r>
            <a:r>
              <a:rPr baseline="30000" lang="en-GB"/>
              <a:t>m</a:t>
            </a:r>
            <a:r>
              <a:rPr lang="en-GB"/>
              <a:t> that drives the system from x </a:t>
            </a:r>
            <a:r>
              <a:rPr baseline="-25000" lang="en-GB"/>
              <a:t>0</a:t>
            </a:r>
            <a:r>
              <a:rPr lang="en-GB"/>
              <a:t> at time 0 to x </a:t>
            </a:r>
            <a:r>
              <a:rPr baseline="-25000" lang="en-GB"/>
              <a:t>1</a:t>
            </a:r>
            <a:r>
              <a:rPr lang="en-GB"/>
              <a:t> at time t.</a:t>
            </a:r>
            <a:endParaRPr/>
          </a:p>
          <a:p>
            <a:pPr indent="-285750" lvl="0" marL="285750" rtl="0" algn="l">
              <a:lnSpc>
                <a:spcPct val="115000"/>
              </a:lnSpc>
              <a:spcBef>
                <a:spcPts val="0"/>
              </a:spcBef>
              <a:spcAft>
                <a:spcPts val="0"/>
              </a:spcAft>
              <a:buSzPts val="1400"/>
              <a:buFont typeface="Arial"/>
              <a:buChar char="•"/>
            </a:pPr>
            <a:r>
              <a:rPr lang="en-GB"/>
              <a:t>It refers to the ability of an external input to move a system from any initial state to any desired final state within a finite time period.</a:t>
            </a:r>
            <a:endParaRPr/>
          </a:p>
          <a:p>
            <a:pPr indent="-285750" lvl="0" marL="285750" rtl="0" algn="l">
              <a:lnSpc>
                <a:spcPct val="115000"/>
              </a:lnSpc>
              <a:spcBef>
                <a:spcPts val="0"/>
              </a:spcBef>
              <a:spcAft>
                <a:spcPts val="0"/>
              </a:spcAft>
              <a:buSzPts val="1400"/>
              <a:buFont typeface="Arial"/>
              <a:buChar char="•"/>
            </a:pPr>
            <a:r>
              <a:rPr lang="en-GB"/>
              <a:t>Kalman’s well-known rank condition states that a linear dynamical system is controllable if and only if [B, AB, ..., A </a:t>
            </a:r>
            <a:r>
              <a:rPr baseline="30000" lang="en-GB"/>
              <a:t>n−1</a:t>
            </a:r>
            <a:r>
              <a:rPr lang="en-GB"/>
              <a:t>B] is full rank. </a:t>
            </a:r>
            <a:endParaRPr/>
          </a:p>
        </p:txBody>
      </p:sp>
      <p:grpSp>
        <p:nvGrpSpPr>
          <p:cNvPr id="237" name="Google Shape;237;p8"/>
          <p:cNvGrpSpPr/>
          <p:nvPr/>
        </p:nvGrpSpPr>
        <p:grpSpPr>
          <a:xfrm flipH="1">
            <a:off x="6875678" y="4173498"/>
            <a:ext cx="887795" cy="175887"/>
            <a:chOff x="2284850" y="131975"/>
            <a:chExt cx="1720200" cy="340800"/>
          </a:xfrm>
        </p:grpSpPr>
        <p:sp>
          <p:nvSpPr>
            <p:cNvPr id="238" name="Google Shape;238;p8"/>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8"/>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8"/>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8"/>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9"/>
          <p:cNvSpPr txBox="1"/>
          <p:nvPr>
            <p:ph type="title"/>
          </p:nvPr>
        </p:nvSpPr>
        <p:spPr>
          <a:xfrm>
            <a:off x="1415774" y="221414"/>
            <a:ext cx="7887713"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Energy-related controllability metrics</a:t>
            </a:r>
            <a:endParaRPr/>
          </a:p>
        </p:txBody>
      </p:sp>
      <p:sp>
        <p:nvSpPr>
          <p:cNvPr id="247" name="Google Shape;247;p9"/>
          <p:cNvSpPr txBox="1"/>
          <p:nvPr>
            <p:ph idx="2" type="subTitle"/>
          </p:nvPr>
        </p:nvSpPr>
        <p:spPr>
          <a:xfrm>
            <a:off x="1415774" y="1187876"/>
            <a:ext cx="6939915" cy="209169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GB"/>
              <a:t>The symmetric positive semideﬁnite matrix</a:t>
            </a:r>
            <a:endParaRPr/>
          </a:p>
          <a:p>
            <a:pPr indent="-196850" lvl="0" marL="285750" rtl="0" algn="l">
              <a:lnSpc>
                <a:spcPct val="115000"/>
              </a:lnSpc>
              <a:spcBef>
                <a:spcPts val="0"/>
              </a:spcBef>
              <a:spcAft>
                <a:spcPts val="0"/>
              </a:spcAft>
              <a:buSzPts val="1400"/>
              <a:buFont typeface="Arial"/>
              <a:buNone/>
            </a:pPr>
            <a:r>
              <a:t/>
            </a:r>
            <a:endParaRPr/>
          </a:p>
          <a:p>
            <a:pPr indent="-196850" lvl="0" marL="285750" rtl="0" algn="l">
              <a:lnSpc>
                <a:spcPct val="115000"/>
              </a:lnSpc>
              <a:spcBef>
                <a:spcPts val="0"/>
              </a:spcBef>
              <a:spcAft>
                <a:spcPts val="0"/>
              </a:spcAft>
              <a:buSzPts val="1400"/>
              <a:buFont typeface="Arial"/>
              <a:buNone/>
            </a:pPr>
            <a:r>
              <a:t/>
            </a:r>
            <a:endParaRPr/>
          </a:p>
          <a:p>
            <a:pPr indent="-196850" lvl="0" marL="285750" rtl="0" algn="l">
              <a:lnSpc>
                <a:spcPct val="115000"/>
              </a:lnSpc>
              <a:spcBef>
                <a:spcPts val="0"/>
              </a:spcBef>
              <a:spcAft>
                <a:spcPts val="0"/>
              </a:spcAft>
              <a:buSzPts val="1400"/>
              <a:buFont typeface="Arial"/>
              <a:buNone/>
            </a:pPr>
            <a:r>
              <a:t/>
            </a:r>
            <a:endParaRPr/>
          </a:p>
          <a:p>
            <a:pPr indent="-196850" lvl="0" marL="285750" rtl="0" algn="l">
              <a:lnSpc>
                <a:spcPct val="115000"/>
              </a:lnSpc>
              <a:spcBef>
                <a:spcPts val="0"/>
              </a:spcBef>
              <a:spcAft>
                <a:spcPts val="0"/>
              </a:spcAft>
              <a:buSzPts val="1400"/>
              <a:buFont typeface="Arial"/>
              <a:buNone/>
            </a:pPr>
            <a:r>
              <a:t/>
            </a:r>
            <a:endParaRPr/>
          </a:p>
          <a:p>
            <a:pPr indent="0" lvl="0" marL="0" rtl="0" algn="l">
              <a:lnSpc>
                <a:spcPct val="115000"/>
              </a:lnSpc>
              <a:spcBef>
                <a:spcPts val="0"/>
              </a:spcBef>
              <a:spcAft>
                <a:spcPts val="0"/>
              </a:spcAft>
              <a:buSzPts val="1400"/>
              <a:buNone/>
            </a:pPr>
            <a:r>
              <a:rPr lang="en-GB"/>
              <a:t>is called </a:t>
            </a:r>
            <a:r>
              <a:rPr b="1" lang="en-GB"/>
              <a:t>the controllability Gramian </a:t>
            </a:r>
            <a:r>
              <a:rPr lang="en-GB"/>
              <a:t>at time t and provides an energy-related quantiﬁcation of controllability.</a:t>
            </a:r>
            <a:endParaRPr/>
          </a:p>
          <a:p>
            <a:pPr indent="0" lvl="0" marL="0" rtl="0" algn="l">
              <a:lnSpc>
                <a:spcPct val="115000"/>
              </a:lnSpc>
              <a:spcBef>
                <a:spcPts val="0"/>
              </a:spcBef>
              <a:spcAft>
                <a:spcPts val="0"/>
              </a:spcAft>
              <a:buSzPts val="1400"/>
              <a:buNone/>
            </a:pPr>
            <a:r>
              <a:rPr lang="en-GB"/>
              <a:t>Eigenvectors of W</a:t>
            </a:r>
            <a:r>
              <a:rPr baseline="-25000" lang="en-GB"/>
              <a:t>c</a:t>
            </a:r>
            <a:r>
              <a:rPr lang="en-GB"/>
              <a:t> associated with </a:t>
            </a:r>
            <a:r>
              <a:rPr b="1" lang="en-GB"/>
              <a:t>small eigenvalues </a:t>
            </a:r>
            <a:r>
              <a:rPr lang="en-GB"/>
              <a:t>(large eigenvalues of W</a:t>
            </a:r>
            <a:r>
              <a:rPr baseline="-25000" lang="en-GB"/>
              <a:t>c</a:t>
            </a:r>
            <a:r>
              <a:rPr lang="en-GB"/>
              <a:t> </a:t>
            </a:r>
            <a:r>
              <a:rPr baseline="30000" lang="en-GB"/>
              <a:t>−1 </a:t>
            </a:r>
            <a:r>
              <a:rPr lang="en-GB"/>
              <a:t>) deﬁne directions in the state space that are </a:t>
            </a:r>
            <a:r>
              <a:rPr lang="en-GB" u="sng"/>
              <a:t>less controllable </a:t>
            </a:r>
            <a:r>
              <a:rPr lang="en-GB"/>
              <a:t>(require large input energy to reach), and eigenvectors of W</a:t>
            </a:r>
            <a:r>
              <a:rPr baseline="-25000" lang="en-GB"/>
              <a:t>c</a:t>
            </a:r>
            <a:r>
              <a:rPr lang="en-GB"/>
              <a:t> associated with </a:t>
            </a:r>
            <a:r>
              <a:rPr b="1" lang="en-GB"/>
              <a:t>large eigenvalues </a:t>
            </a:r>
            <a:r>
              <a:rPr lang="en-GB"/>
              <a:t>(small eigenvalues of W</a:t>
            </a:r>
            <a:r>
              <a:rPr baseline="-25000" lang="en-GB"/>
              <a:t> c </a:t>
            </a:r>
            <a:r>
              <a:rPr baseline="30000" lang="en-GB"/>
              <a:t>−1</a:t>
            </a:r>
            <a:r>
              <a:rPr lang="en-GB"/>
              <a:t> ) deﬁne directions in the state space that are </a:t>
            </a:r>
            <a:r>
              <a:rPr lang="en-GB" u="sng"/>
              <a:t>more controllable</a:t>
            </a:r>
            <a:r>
              <a:rPr lang="en-GB"/>
              <a:t> (require small input energy to reach).</a:t>
            </a:r>
            <a:endParaRPr/>
          </a:p>
          <a:p>
            <a:pPr indent="-196850" lvl="0" marL="285750" rtl="0" algn="l">
              <a:lnSpc>
                <a:spcPct val="115000"/>
              </a:lnSpc>
              <a:spcBef>
                <a:spcPts val="0"/>
              </a:spcBef>
              <a:spcAft>
                <a:spcPts val="0"/>
              </a:spcAft>
              <a:buSzPts val="1400"/>
              <a:buFont typeface="Arial"/>
              <a:buNone/>
            </a:pPr>
            <a:r>
              <a:t/>
            </a:r>
            <a:endParaRPr/>
          </a:p>
        </p:txBody>
      </p:sp>
      <p:grpSp>
        <p:nvGrpSpPr>
          <p:cNvPr id="248" name="Google Shape;248;p9"/>
          <p:cNvGrpSpPr/>
          <p:nvPr/>
        </p:nvGrpSpPr>
        <p:grpSpPr>
          <a:xfrm flipH="1">
            <a:off x="6875678" y="4173498"/>
            <a:ext cx="887795" cy="175887"/>
            <a:chOff x="2284850" y="131975"/>
            <a:chExt cx="1720200" cy="340800"/>
          </a:xfrm>
        </p:grpSpPr>
        <p:sp>
          <p:nvSpPr>
            <p:cNvPr id="249" name="Google Shape;249;p9"/>
            <p:cNvSpPr/>
            <p:nvPr/>
          </p:nvSpPr>
          <p:spPr>
            <a:xfrm rot="5400000">
              <a:off x="22619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9"/>
            <p:cNvSpPr/>
            <p:nvPr/>
          </p:nvSpPr>
          <p:spPr>
            <a:xfrm rot="5400000">
              <a:off x="27370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9"/>
            <p:cNvSpPr/>
            <p:nvPr/>
          </p:nvSpPr>
          <p:spPr>
            <a:xfrm rot="5400000">
              <a:off x="32121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9"/>
            <p:cNvSpPr/>
            <p:nvPr/>
          </p:nvSpPr>
          <p:spPr>
            <a:xfrm rot="5400000">
              <a:off x="3687200" y="154925"/>
              <a:ext cx="340800" cy="294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3" name="Google Shape;253;p9"/>
          <p:cNvSpPr/>
          <p:nvPr/>
        </p:nvSpPr>
        <p:spPr>
          <a:xfrm>
            <a:off x="1508643" y="1576277"/>
            <a:ext cx="4978400" cy="800100"/>
          </a:xfrm>
          <a:prstGeom prst="rect">
            <a:avLst/>
          </a:prstGeom>
          <a:solidFill>
            <a:srgbClr val="FFFFFF"/>
          </a:solid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P Research Defense for High School by Slidesgo">
  <a:themeElements>
    <a:clrScheme name="Simple Light">
      <a:dk1>
        <a:srgbClr val="434343"/>
      </a:dk1>
      <a:lt1>
        <a:srgbClr val="F3F3F3"/>
      </a:lt1>
      <a:dk2>
        <a:srgbClr val="76A5AF"/>
      </a:dk2>
      <a:lt2>
        <a:srgbClr val="A2C4C9"/>
      </a:lt2>
      <a:accent1>
        <a:srgbClr val="FFFFFF"/>
      </a:accent1>
      <a:accent2>
        <a:srgbClr val="FFFFFF"/>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2024-06-11T19:36:22Z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B83C6D5D64D2C4874C8C6866E3869EED_43</vt:lpwstr>
  </property>
  <property fmtid="{D5CDD505-2E9C-101B-9397-08002B2CF9AE}" pid="3" name="KSOProductBuildVer">
    <vt:lpwstr>1033-6.5.2.8766</vt:lpwstr>
  </property>
</Properties>
</file>